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320"/>
    <a:srgbClr val="288ABF"/>
    <a:srgbClr val="69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8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BDFE-7D85-42EF-A6C5-BD11CD518F99}" type="datetimeFigureOut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74F3D-B5BD-4B27-9C10-83C3098CFA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4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1B51-7926-49F5-B125-5971CF887A1F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0F4276B-F147-4D3E-A1F5-5E9494AA0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3" y="115896"/>
            <a:ext cx="2292000" cy="685282"/>
          </a:xfrm>
          <a:prstGeom prst="rect">
            <a:avLst/>
          </a:prstGeom>
        </p:spPr>
      </p:pic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561F70A8-F66E-48B3-B54B-28BA85B3BB13}"/>
              </a:ext>
            </a:extLst>
          </p:cNvPr>
          <p:cNvSpPr txBox="1">
            <a:spLocks/>
          </p:cNvSpPr>
          <p:nvPr userDrawn="1"/>
        </p:nvSpPr>
        <p:spPr>
          <a:xfrm>
            <a:off x="266331" y="6398156"/>
            <a:ext cx="3275860" cy="254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spc="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latin typeface="한화고딕 L" panose="02020503020101020101" pitchFamily="18" charset="-127"/>
                <a:ea typeface="한화고딕 L" panose="02020503020101020101" pitchFamily="18" charset="-127"/>
              </a:rPr>
              <a:t>Make A </a:t>
            </a:r>
            <a:r>
              <a:rPr lang="en-US" altLang="ko-KR" sz="1400" spc="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rgbClr val="F47320"/>
                </a:solidFill>
                <a:latin typeface="한화고딕 L" panose="02020503020101020101" pitchFamily="18" charset="-127"/>
                <a:ea typeface="한화고딕 L" panose="02020503020101020101" pitchFamily="18" charset="-127"/>
              </a:rPr>
              <a:t>Wave</a:t>
            </a:r>
            <a:r>
              <a:rPr lang="en-US" altLang="ko-KR" sz="1400" spc="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latin typeface="한화고딕 L" panose="02020503020101020101" pitchFamily="18" charset="-127"/>
                <a:ea typeface="한화고딕 L" panose="02020503020101020101" pitchFamily="18" charset="-127"/>
              </a:rPr>
              <a:t>, Sea A </a:t>
            </a:r>
            <a:r>
              <a:rPr lang="en-US" altLang="ko-KR" sz="1400" spc="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rgbClr val="F47320"/>
                </a:solidFill>
                <a:latin typeface="한화고딕 L" panose="02020503020101020101" pitchFamily="18" charset="-127"/>
                <a:ea typeface="한화고딕 L" panose="02020503020101020101" pitchFamily="18" charset="-127"/>
              </a:rPr>
              <a:t>Chance</a:t>
            </a:r>
            <a:endParaRPr lang="ko-KR" altLang="en-US" sz="1400" spc="0" dirty="0">
              <a:ln>
                <a:solidFill>
                  <a:schemeClr val="tx1">
                    <a:lumMod val="85000"/>
                    <a:lumOff val="15000"/>
                    <a:alpha val="5000"/>
                  </a:schemeClr>
                </a:solidFill>
              </a:ln>
              <a:solidFill>
                <a:srgbClr val="F47320"/>
              </a:solidFill>
              <a:latin typeface="한화고딕 L" panose="02020503020101020101" pitchFamily="18" charset="-127"/>
              <a:ea typeface="한화고딕 L" panose="02020503020101020101" pitchFamily="18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819C23E-0FCE-45ED-9AB7-4FE2B15B6DC2}"/>
              </a:ext>
            </a:extLst>
          </p:cNvPr>
          <p:cNvGrpSpPr/>
          <p:nvPr userDrawn="1"/>
        </p:nvGrpSpPr>
        <p:grpSpPr>
          <a:xfrm>
            <a:off x="3335106" y="1600200"/>
            <a:ext cx="6989994" cy="6689790"/>
            <a:chOff x="3330340" y="-1418926"/>
            <a:chExt cx="10248771" cy="9808611"/>
          </a:xfrm>
        </p:grpSpPr>
        <p:pic>
          <p:nvPicPr>
            <p:cNvPr id="22" name="그림 21" descr="블랙, 블러이(가) 표시된 사진&#10;&#10;자동 생성된 설명">
              <a:extLst>
                <a:ext uri="{FF2B5EF4-FFF2-40B4-BE49-F238E27FC236}">
                  <a16:creationId xmlns:a16="http://schemas.microsoft.com/office/drawing/2014/main" id="{BF7980F6-EC86-44D2-AC3F-4BAFEB440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305" y="2890879"/>
              <a:ext cx="5498806" cy="5498806"/>
            </a:xfrm>
            <a:prstGeom prst="rect">
              <a:avLst/>
            </a:prstGeom>
          </p:spPr>
        </p:pic>
        <p:pic>
          <p:nvPicPr>
            <p:cNvPr id="23" name="그림 22" descr="블랙, 블러이(가) 표시된 사진&#10;&#10;자동 생성된 설명">
              <a:extLst>
                <a:ext uri="{FF2B5EF4-FFF2-40B4-BE49-F238E27FC236}">
                  <a16:creationId xmlns:a16="http://schemas.microsoft.com/office/drawing/2014/main" id="{C38CE798-342F-4288-9D6A-FDE81F71E1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34" y="1197572"/>
              <a:ext cx="3355726" cy="3355726"/>
            </a:xfrm>
            <a:prstGeom prst="rect">
              <a:avLst/>
            </a:prstGeom>
          </p:spPr>
        </p:pic>
        <p:pic>
          <p:nvPicPr>
            <p:cNvPr id="24" name="그림 23" descr="블랙, 블러이(가) 표시된 사진&#10;&#10;자동 생성된 설명">
              <a:extLst>
                <a:ext uri="{FF2B5EF4-FFF2-40B4-BE49-F238E27FC236}">
                  <a16:creationId xmlns:a16="http://schemas.microsoft.com/office/drawing/2014/main" id="{111B0F7F-258A-4D7C-BDFE-ED58896B3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37" y="2649323"/>
              <a:ext cx="4139928" cy="4139928"/>
            </a:xfrm>
            <a:prstGeom prst="rect">
              <a:avLst/>
            </a:prstGeom>
          </p:spPr>
        </p:pic>
        <p:pic>
          <p:nvPicPr>
            <p:cNvPr id="25" name="그림 24" descr="블러, 블랙, 어둠, 스크린샷이(가) 표시된 사진&#10;&#10;자동 생성된 설명">
              <a:extLst>
                <a:ext uri="{FF2B5EF4-FFF2-40B4-BE49-F238E27FC236}">
                  <a16:creationId xmlns:a16="http://schemas.microsoft.com/office/drawing/2014/main" id="{A573105A-D78B-450B-ADEB-BE29DDE1C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340" y="-1418926"/>
              <a:ext cx="7252201" cy="7252201"/>
            </a:xfrm>
            <a:prstGeom prst="rect">
              <a:avLst/>
            </a:prstGeom>
          </p:spPr>
        </p:pic>
        <p:pic>
          <p:nvPicPr>
            <p:cNvPr id="26" name="그림 25" descr="원, 디자인이(가) 표시된 사진&#10;&#10;자동 생성된 설명">
              <a:extLst>
                <a:ext uri="{FF2B5EF4-FFF2-40B4-BE49-F238E27FC236}">
                  <a16:creationId xmlns:a16="http://schemas.microsoft.com/office/drawing/2014/main" id="{41DFB448-654A-4857-8636-AB0D07A1AD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14"/>
            <a:stretch/>
          </p:blipFill>
          <p:spPr>
            <a:xfrm>
              <a:off x="5856556" y="3428999"/>
              <a:ext cx="6481531" cy="4225502"/>
            </a:xfrm>
            <a:prstGeom prst="rect">
              <a:avLst/>
            </a:prstGeom>
          </p:spPr>
        </p:pic>
        <p:pic>
          <p:nvPicPr>
            <p:cNvPr id="27" name="그림 26" descr="원, 다채로움, 빛이(가) 표시된 사진&#10;&#10;자동 생성된 설명">
              <a:extLst>
                <a:ext uri="{FF2B5EF4-FFF2-40B4-BE49-F238E27FC236}">
                  <a16:creationId xmlns:a16="http://schemas.microsoft.com/office/drawing/2014/main" id="{028B7513-9C46-4741-AABF-5C104CBEC2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8" t="16164" b="39407"/>
            <a:stretch/>
          </p:blipFill>
          <p:spPr>
            <a:xfrm>
              <a:off x="8761798" y="1803400"/>
              <a:ext cx="2674552" cy="2870200"/>
            </a:xfrm>
            <a:prstGeom prst="rect">
              <a:avLst/>
            </a:prstGeom>
          </p:spPr>
        </p:pic>
        <p:pic>
          <p:nvPicPr>
            <p:cNvPr id="28" name="그림 27" descr="식물, 꽃잎, 화분, 꽃이(가) 표시된 사진&#10;&#10;자동 생성된 설명">
              <a:extLst>
                <a:ext uri="{FF2B5EF4-FFF2-40B4-BE49-F238E27FC236}">
                  <a16:creationId xmlns:a16="http://schemas.microsoft.com/office/drawing/2014/main" id="{DC4EC2DD-EF9D-42C3-8844-A1EBE2E418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74" b="42918"/>
            <a:stretch/>
          </p:blipFill>
          <p:spPr>
            <a:xfrm>
              <a:off x="6335445" y="530323"/>
              <a:ext cx="3265755" cy="3914677"/>
            </a:xfrm>
            <a:prstGeom prst="rect">
              <a:avLst/>
            </a:prstGeom>
          </p:spPr>
        </p:pic>
        <p:pic>
          <p:nvPicPr>
            <p:cNvPr id="29" name="그림 28" descr="빛이(가) 표시된 사진&#10;&#10;자동 생성된 설명">
              <a:extLst>
                <a:ext uri="{FF2B5EF4-FFF2-40B4-BE49-F238E27FC236}">
                  <a16:creationId xmlns:a16="http://schemas.microsoft.com/office/drawing/2014/main" id="{F07EC3A1-0FE3-45F3-BB47-C23107B1E4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9" t="40058" r="25193" b="20507"/>
            <a:stretch/>
          </p:blipFill>
          <p:spPr>
            <a:xfrm>
              <a:off x="6502400" y="3109705"/>
              <a:ext cx="3362358" cy="272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0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01E8-C216-478D-936A-6D7E0D9B77EE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09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FA7C-953B-4F8E-B1D6-DB943CA511D9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29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CC6A-8CD3-44F8-BE1E-5874D7478D0C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57D3-9411-4581-8F72-4C2B51ED4C1C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77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E0F-BBD7-4419-A761-BE128AF1D15F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6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D92-BDE8-4A65-B15E-DD776EB77970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C158-1ADD-4B87-97D3-A6CDDEE390AA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6AF-645B-4497-BF1A-293324902F2E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1628F1-18AB-40DD-B80E-883A17E11C4C}"/>
              </a:ext>
            </a:extLst>
          </p:cNvPr>
          <p:cNvSpPr/>
          <p:nvPr userDrawn="1"/>
        </p:nvSpPr>
        <p:spPr>
          <a:xfrm>
            <a:off x="0" y="0"/>
            <a:ext cx="9144000" cy="47050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69E0F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BA1575-57B8-4634-8AE2-92518DB27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4" b="94353" l="9949" r="89880">
                        <a14:foregroundMark x1="21098" y1="89253" x2="22642" y2="92532"/>
                        <a14:foregroundMark x1="28816" y1="93807" x2="36364" y2="94353"/>
                        <a14:foregroundMark x1="79074" y1="33333" x2="79074" y2="38980"/>
                        <a14:foregroundMark x1="78216" y1="33698" x2="79417" y2="40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" y="42032"/>
            <a:ext cx="630315" cy="5935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45649F-0050-49FB-962F-E47DBA856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15" y="6337154"/>
            <a:ext cx="1587569" cy="4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9DBC-F7D9-4B05-9905-F0E1EED58E19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90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456D-D136-41AA-B970-46F36DB3CA56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1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5569-F534-4749-8DDB-96FD47D3A6A4}" type="datetime1">
              <a:rPr lang="ko-KR" altLang="en-US" smtClean="0"/>
              <a:t>2024-02-27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46B2-A14D-43EE-93D4-A631763C4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00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bg1"/>
            </a:gs>
            <a:gs pos="100000">
              <a:srgbClr val="69E0F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50EF153-4D70-46C2-9E3A-9BD1C0B7B4DC}"/>
              </a:ext>
            </a:extLst>
          </p:cNvPr>
          <p:cNvSpPr/>
          <p:nvPr/>
        </p:nvSpPr>
        <p:spPr>
          <a:xfrm>
            <a:off x="0" y="398411"/>
            <a:ext cx="6066971" cy="1191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※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표지 포함 최대 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장으로 작성해 주세요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.</a:t>
            </a:r>
            <a:b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※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양식은 자유입니다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.(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그래프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도표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이미지 등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b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※ PDF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파일로 변환하여 지원서 접수 시 제출해 주세요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.</a:t>
            </a:r>
            <a:b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  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해당 자료를 기반으로 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Presentation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을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포함한 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차 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화상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면접이 진행될 예정입니다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. </a:t>
            </a:r>
            <a:b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   (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발표시간 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ko-KR" altLang="en-US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분 내외</a:t>
            </a:r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200" dirty="0">
              <a:ln>
                <a:solidFill>
                  <a:schemeClr val="tx1">
                    <a:lumMod val="85000"/>
                    <a:lumOff val="15000"/>
                    <a:alpha val="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8D71BCD-0D49-47E1-8493-A8C3A0FF8A58}"/>
              </a:ext>
            </a:extLst>
          </p:cNvPr>
          <p:cNvGrpSpPr/>
          <p:nvPr/>
        </p:nvGrpSpPr>
        <p:grpSpPr>
          <a:xfrm>
            <a:off x="505099" y="1901827"/>
            <a:ext cx="8188958" cy="2328631"/>
            <a:chOff x="834624" y="1832698"/>
            <a:chExt cx="8188958" cy="2328631"/>
          </a:xfrm>
        </p:grpSpPr>
        <p:sp>
          <p:nvSpPr>
            <p:cNvPr id="4" name="텍스트 개체 틀 1">
              <a:extLst>
                <a:ext uri="{FF2B5EF4-FFF2-40B4-BE49-F238E27FC236}">
                  <a16:creationId xmlns:a16="http://schemas.microsoft.com/office/drawing/2014/main" id="{DCE1A5F2-D927-46E2-8A3C-562062F11BEB}"/>
                </a:ext>
              </a:extLst>
            </p:cNvPr>
            <p:cNvSpPr txBox="1">
              <a:spLocks/>
            </p:cNvSpPr>
            <p:nvPr/>
          </p:nvSpPr>
          <p:spPr>
            <a:xfrm>
              <a:off x="834624" y="1832698"/>
              <a:ext cx="8188958" cy="7276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2024</a:t>
              </a:r>
              <a:r>
                <a:rPr lang="ko-KR" altLang="en-US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년 상반기 </a:t>
              </a:r>
              <a:r>
                <a:rPr lang="ko-KR" altLang="en-US" sz="2400" b="1" spc="-150" dirty="0" err="1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한화오션</a:t>
              </a:r>
              <a:r>
                <a:rPr lang="ko-KR" altLang="en-US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 </a:t>
              </a:r>
              <a:r>
                <a:rPr lang="en-US" altLang="ko-KR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R&amp;D </a:t>
              </a:r>
              <a:r>
                <a:rPr lang="ko-KR" altLang="en-US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석</a:t>
              </a:r>
              <a:r>
                <a:rPr lang="en-US" altLang="ko-KR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·</a:t>
              </a:r>
              <a:r>
                <a:rPr lang="ko-KR" altLang="en-US" sz="24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박사 신입채용</a:t>
              </a:r>
            </a:p>
          </p:txBody>
        </p:sp>
        <p:sp>
          <p:nvSpPr>
            <p:cNvPr id="5" name="텍스트 개체 틀 1">
              <a:extLst>
                <a:ext uri="{FF2B5EF4-FFF2-40B4-BE49-F238E27FC236}">
                  <a16:creationId xmlns:a16="http://schemas.microsoft.com/office/drawing/2014/main" id="{C06352CC-0214-4F39-B22C-C0F92635F853}"/>
                </a:ext>
              </a:extLst>
            </p:cNvPr>
            <p:cNvSpPr txBox="1">
              <a:spLocks/>
            </p:cNvSpPr>
            <p:nvPr/>
          </p:nvSpPr>
          <p:spPr>
            <a:xfrm>
              <a:off x="906715" y="3047723"/>
              <a:ext cx="5938259" cy="111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ko-KR" altLang="en-US" sz="16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연구과제명 </a:t>
              </a:r>
              <a:r>
                <a:rPr lang="en-US" altLang="ko-KR" sz="16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:</a:t>
              </a:r>
            </a:p>
            <a:p>
              <a:pPr marL="0" indent="0">
                <a:buNone/>
              </a:pPr>
              <a:endParaRPr lang="en-US" altLang="ko-KR" sz="1600" b="1" spc="-15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§"/>
              </a:pPr>
              <a:r>
                <a:rPr lang="ko-KR" altLang="en-US" sz="16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성명 </a:t>
              </a:r>
              <a:r>
                <a:rPr lang="en-US" altLang="ko-KR" sz="1600" b="1" spc="-150" dirty="0">
                  <a:ln>
                    <a:solidFill>
                      <a:schemeClr val="tx1">
                        <a:lumMod val="85000"/>
                        <a:lumOff val="15000"/>
                        <a:alpha val="5000"/>
                      </a:schemeClr>
                    </a:solidFill>
                  </a:ln>
                  <a:latin typeface="+mj-ea"/>
                  <a:ea typeface="+mj-ea"/>
                </a:rPr>
                <a:t>:</a:t>
              </a:r>
              <a:endParaRPr lang="ko-KR" altLang="en-US" sz="1600" b="1" spc="-150" dirty="0">
                <a:ln>
                  <a:solidFill>
                    <a:schemeClr val="tx1">
                      <a:lumMod val="85000"/>
                      <a:lumOff val="15000"/>
                      <a:alpha val="5000"/>
                    </a:schemeClr>
                  </a:solidFill>
                </a:ln>
                <a:latin typeface="+mj-ea"/>
                <a:ea typeface="+mj-ea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1283A46-66D9-4724-A23A-1CF866CE194A}"/>
                </a:ext>
              </a:extLst>
            </p:cNvPr>
            <p:cNvCxnSpPr>
              <a:cxnSpLocks/>
            </p:cNvCxnSpPr>
            <p:nvPr/>
          </p:nvCxnSpPr>
          <p:spPr>
            <a:xfrm>
              <a:off x="906715" y="2455875"/>
              <a:ext cx="575103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8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D7D41DA-6D7B-4DF2-921F-AEB712E3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45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D7D41DA-6D7B-4DF2-921F-AEB712E3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0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D7D41DA-6D7B-4DF2-921F-AEB712E3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8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D7D41DA-6D7B-4DF2-921F-AEB712E3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46B2-A14D-43EE-93D4-A631763C4F9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93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76</Words>
  <Application>Microsoft Office PowerPoint</Application>
  <PresentationFormat>화면 슬라이드 쇼(4:3)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Wingdings</vt:lpstr>
      <vt:lpstr>한화고딕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ILHO KIM</dc:creator>
  <cp:lastModifiedBy>변재은(Byun, Jaeeun)</cp:lastModifiedBy>
  <cp:revision>10</cp:revision>
  <dcterms:created xsi:type="dcterms:W3CDTF">2023-08-29T02:07:43Z</dcterms:created>
  <dcterms:modified xsi:type="dcterms:W3CDTF">2024-02-27T07:38:59Z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f1498e-5fc7-46ea-9df8-ee9d98d43856_Enabled">
    <vt:lpwstr>true</vt:lpwstr>
  </property>
  <property fmtid="{D5CDD505-2E9C-101B-9397-08002B2CF9AE}" pid="3" name="MSIP_Label_a9f1498e-5fc7-46ea-9df8-ee9d98d43856_SetDate">
    <vt:lpwstr>2023-08-31T02:17:58Z</vt:lpwstr>
  </property>
  <property fmtid="{D5CDD505-2E9C-101B-9397-08002B2CF9AE}" pid="4" name="MSIP_Label_a9f1498e-5fc7-46ea-9df8-ee9d98d43856_Method">
    <vt:lpwstr>Privileged</vt:lpwstr>
  </property>
  <property fmtid="{D5CDD505-2E9C-101B-9397-08002B2CF9AE}" pid="5" name="MSIP_Label_a9f1498e-5fc7-46ea-9df8-ee9d98d43856_Name">
    <vt:lpwstr>일반</vt:lpwstr>
  </property>
  <property fmtid="{D5CDD505-2E9C-101B-9397-08002B2CF9AE}" pid="6" name="MSIP_Label_a9f1498e-5fc7-46ea-9df8-ee9d98d43856_SiteId">
    <vt:lpwstr>c4ae5faa-78fa-484e-9d76-2f56fc29f782</vt:lpwstr>
  </property>
  <property fmtid="{D5CDD505-2E9C-101B-9397-08002B2CF9AE}" pid="7" name="MSIP_Label_a9f1498e-5fc7-46ea-9df8-ee9d98d43856_ActionId">
    <vt:lpwstr>c34d1ebc-8464-46f4-a8c6-ab583260ab83</vt:lpwstr>
  </property>
  <property fmtid="{D5CDD505-2E9C-101B-9397-08002B2CF9AE}" pid="8" name="MSIP_Label_a9f1498e-5fc7-46ea-9df8-ee9d98d43856_ContentBits">
    <vt:lpwstr>0</vt:lpwstr>
  </property>
</Properties>
</file>