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28" r:id="rId1"/>
  </p:sldMasterIdLst>
  <p:notesMasterIdLst>
    <p:notesMasterId r:id="rId3"/>
  </p:notesMasterIdLst>
  <p:sldIdLst>
    <p:sldId id="257" r:id="rId2"/>
  </p:sldIdLst>
  <p:sldSz cx="9144000" cy="396001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136" userDrawn="1">
          <p15:clr>
            <a:srgbClr val="A4A3A4"/>
          </p15:clr>
        </p15:guide>
        <p15:guide id="6" orient="horz" pos="15882" userDrawn="1">
          <p15:clr>
            <a:srgbClr val="A4A3A4"/>
          </p15:clr>
        </p15:guide>
        <p15:guide id="11" orient="horz" pos="170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2525B"/>
    <a:srgbClr val="5683C2"/>
    <a:srgbClr val="FFF1F0"/>
    <a:srgbClr val="E74529"/>
    <a:srgbClr val="FCE4DF"/>
    <a:srgbClr val="FCE3DF"/>
    <a:srgbClr val="EAECEF"/>
    <a:srgbClr val="E24E26"/>
    <a:srgbClr val="EAEB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05" autoAdjust="0"/>
    <p:restoredTop sz="95647" autoAdjust="0"/>
  </p:normalViewPr>
  <p:slideViewPr>
    <p:cSldViewPr snapToGrid="0">
      <p:cViewPr>
        <p:scale>
          <a:sx n="50" d="100"/>
          <a:sy n="50" d="100"/>
        </p:scale>
        <p:origin x="2510" y="-4286"/>
      </p:cViewPr>
      <p:guideLst>
        <p:guide pos="136"/>
        <p:guide orient="horz" pos="15882"/>
        <p:guide orient="horz" pos="170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8DADB5-4A47-4F99-BBFF-363F007737AC}" type="datetimeFigureOut">
              <a:rPr lang="ko-KR" altLang="en-US" smtClean="0"/>
              <a:t>2026-05-18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073400" y="1143000"/>
            <a:ext cx="711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E7664A-EA59-45C0-AF30-32B8296F19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3183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A50CCE1C-7423-DF2E-9EE6-A5BACC26DB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="" xmlns:a16="http://schemas.microsoft.com/office/drawing/2014/main" id="{9A271BAE-2D2C-73B5-18A0-79DA022878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073400" y="1143000"/>
            <a:ext cx="711200" cy="3086100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="" xmlns:a16="http://schemas.microsoft.com/office/drawing/2014/main" id="{179AD702-8975-9F85-4E11-273254DEFC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="" xmlns:a16="http://schemas.microsoft.com/office/drawing/2014/main" id="{075189AD-2804-CD59-0B51-D45D4C3A06B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7664A-EA59-45C0-AF30-32B8296F19A8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8493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480867"/>
            <a:ext cx="7772400" cy="1378673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0799268"/>
            <a:ext cx="6858000" cy="956087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289B-6656-C645-BB8B-13D381E40CE1}" type="datetimeFigureOut">
              <a:rPr kumimoji="1" lang="ko-KR" altLang="en-US" smtClean="0"/>
              <a:t>2026-05-18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16051-FEF2-1A47-BA60-5BF0B2ED76CF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231394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289B-6656-C645-BB8B-13D381E40CE1}" type="datetimeFigureOut">
              <a:rPr kumimoji="1" lang="ko-KR" altLang="en-US" smtClean="0"/>
              <a:t>2026-05-18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16051-FEF2-1A47-BA60-5BF0B2ED76CF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9251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108343"/>
            <a:ext cx="1971675" cy="3355932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108343"/>
            <a:ext cx="5800725" cy="3355932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289B-6656-C645-BB8B-13D381E40CE1}" type="datetimeFigureOut">
              <a:rPr kumimoji="1" lang="ko-KR" altLang="en-US" smtClean="0"/>
              <a:t>2026-05-18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16051-FEF2-1A47-BA60-5BF0B2ED76CF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611150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289B-6656-C645-BB8B-13D381E40CE1}" type="datetimeFigureOut">
              <a:rPr kumimoji="1" lang="ko-KR" altLang="en-US" smtClean="0"/>
              <a:t>2026-05-18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16051-FEF2-1A47-BA60-5BF0B2ED76CF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71934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9872559"/>
            <a:ext cx="7886700" cy="1647257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26500971"/>
            <a:ext cx="7886700" cy="8662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289B-6656-C645-BB8B-13D381E40CE1}" type="datetimeFigureOut">
              <a:rPr kumimoji="1" lang="ko-KR" altLang="en-US" smtClean="0"/>
              <a:t>2026-05-18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16051-FEF2-1A47-BA60-5BF0B2ED76CF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769388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0541716"/>
            <a:ext cx="3886200" cy="2512595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0541716"/>
            <a:ext cx="3886200" cy="2512595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289B-6656-C645-BB8B-13D381E40CE1}" type="datetimeFigureOut">
              <a:rPr kumimoji="1" lang="ko-KR" altLang="en-US" smtClean="0"/>
              <a:t>2026-05-18</a:t>
            </a:fld>
            <a:endParaRPr kumimoji="1"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16051-FEF2-1A47-BA60-5BF0B2ED76CF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51274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108352"/>
            <a:ext cx="7886700" cy="7654206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9707549"/>
            <a:ext cx="3868340" cy="475752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4465069"/>
            <a:ext cx="3868340" cy="21275937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9707549"/>
            <a:ext cx="3887391" cy="475752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4465069"/>
            <a:ext cx="3887391" cy="21275937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289B-6656-C645-BB8B-13D381E40CE1}" type="datetimeFigureOut">
              <a:rPr kumimoji="1" lang="ko-KR" altLang="en-US" smtClean="0"/>
              <a:t>2026-05-18</a:t>
            </a:fld>
            <a:endParaRPr kumimoji="1"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16051-FEF2-1A47-BA60-5BF0B2ED76CF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621262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289B-6656-C645-BB8B-13D381E40CE1}" type="datetimeFigureOut">
              <a:rPr kumimoji="1" lang="ko-KR" altLang="en-US" smtClean="0"/>
              <a:t>2026-05-18</a:t>
            </a:fld>
            <a:endParaRPr kumimoji="1"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16051-FEF2-1A47-BA60-5BF0B2ED76CF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83728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289B-6656-C645-BB8B-13D381E40CE1}" type="datetimeFigureOut">
              <a:rPr kumimoji="1" lang="ko-KR" altLang="en-US" smtClean="0"/>
              <a:t>2026-05-18</a:t>
            </a:fld>
            <a:endParaRPr kumimoji="1"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16051-FEF2-1A47-BA60-5BF0B2ED76CF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171590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640012"/>
            <a:ext cx="2949178" cy="924004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5701703"/>
            <a:ext cx="4629150" cy="28141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1880056"/>
            <a:ext cx="2949178" cy="2200927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289B-6656-C645-BB8B-13D381E40CE1}" type="datetimeFigureOut">
              <a:rPr kumimoji="1" lang="ko-KR" altLang="en-US" smtClean="0"/>
              <a:t>2026-05-18</a:t>
            </a:fld>
            <a:endParaRPr kumimoji="1"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16051-FEF2-1A47-BA60-5BF0B2ED76CF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873634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640012"/>
            <a:ext cx="2949178" cy="924004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5701703"/>
            <a:ext cx="4629150" cy="28141800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1880056"/>
            <a:ext cx="2949178" cy="2200927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289B-6656-C645-BB8B-13D381E40CE1}" type="datetimeFigureOut">
              <a:rPr kumimoji="1" lang="ko-KR" altLang="en-US" smtClean="0"/>
              <a:t>2026-05-18</a:t>
            </a:fld>
            <a:endParaRPr kumimoji="1"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16051-FEF2-1A47-BA60-5BF0B2ED76CF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409902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108352"/>
            <a:ext cx="7886700" cy="76542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0541716"/>
            <a:ext cx="7886700" cy="251259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36703516"/>
            <a:ext cx="2057400" cy="21083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09289B-6656-C645-BB8B-13D381E40CE1}" type="datetimeFigureOut">
              <a:rPr kumimoji="1" lang="ko-KR" altLang="en-US" smtClean="0"/>
              <a:t>2026-05-18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36703516"/>
            <a:ext cx="3086100" cy="21083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36703516"/>
            <a:ext cx="2057400" cy="21083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A16051-FEF2-1A47-BA60-5BF0B2ED76CF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28538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12" Type="http://schemas.openxmlformats.org/officeDocument/2006/relationships/hyperlink" Target="http://seahsteel.recruiter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image" Target="../media/image9.emf"/><Relationship Id="rId5" Type="http://schemas.openxmlformats.org/officeDocument/2006/relationships/image" Target="../media/image3.emf"/><Relationship Id="rId10" Type="http://schemas.openxmlformats.org/officeDocument/2006/relationships/image" Target="../media/image8.emf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67481E5-4EA5-CE9E-FE4B-5BA05A9AF7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축적 모형이(가) 표시된 사진&#10;&#10;AI 생성 콘텐츠는 정확하지 않을 수 있습니다.">
            <a:extLst>
              <a:ext uri="{FF2B5EF4-FFF2-40B4-BE49-F238E27FC236}">
                <a16:creationId xmlns="" xmlns:a16="http://schemas.microsoft.com/office/drawing/2014/main" id="{0CF8E03C-892D-DAB5-7EF1-32332F1DCB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433"/>
            <a:ext cx="9144000" cy="1098483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14FD15E4-1C3F-090A-24D0-71604ED0CDDB}"/>
              </a:ext>
            </a:extLst>
          </p:cNvPr>
          <p:cNvSpPr txBox="1">
            <a:spLocks/>
          </p:cNvSpPr>
          <p:nvPr/>
        </p:nvSpPr>
        <p:spPr>
          <a:xfrm>
            <a:off x="312459" y="4070198"/>
            <a:ext cx="4691921" cy="518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ko-KR" sz="2800" dirty="0" smtClean="0">
                <a:solidFill>
                  <a:srgbClr val="42525B"/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5.18(</a:t>
            </a:r>
            <a:r>
              <a:rPr kumimoji="1" lang="ko-KR" altLang="en-US" sz="2800" dirty="0" smtClean="0">
                <a:solidFill>
                  <a:srgbClr val="42525B"/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월</a:t>
            </a:r>
            <a:r>
              <a:rPr kumimoji="1" lang="en-US" altLang="ko-KR" sz="2800" dirty="0" smtClean="0">
                <a:solidFill>
                  <a:srgbClr val="42525B"/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)</a:t>
            </a:r>
            <a:r>
              <a:rPr kumimoji="1" lang="ko-KR" altLang="en-US" sz="2800" dirty="0" smtClean="0">
                <a:solidFill>
                  <a:srgbClr val="42525B"/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 </a:t>
            </a:r>
            <a:r>
              <a:rPr kumimoji="1" lang="en-US" altLang="ko-KR" sz="2800" dirty="0">
                <a:solidFill>
                  <a:srgbClr val="42525B"/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–</a:t>
            </a:r>
            <a:r>
              <a:rPr kumimoji="1" lang="ko-KR" altLang="en-US" sz="2800" dirty="0">
                <a:solidFill>
                  <a:srgbClr val="42525B"/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 </a:t>
            </a:r>
            <a:r>
              <a:rPr kumimoji="1" lang="en-US" altLang="ko-KR" sz="2800" dirty="0" smtClean="0">
                <a:solidFill>
                  <a:srgbClr val="42525B"/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5.25(</a:t>
            </a:r>
            <a:r>
              <a:rPr kumimoji="1" lang="ko-KR" altLang="en-US" sz="2800" dirty="0" smtClean="0">
                <a:solidFill>
                  <a:srgbClr val="42525B"/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화</a:t>
            </a:r>
            <a:r>
              <a:rPr kumimoji="1" lang="en-US" altLang="ko-KR" sz="2800" dirty="0" smtClean="0">
                <a:solidFill>
                  <a:srgbClr val="42525B"/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)</a:t>
            </a:r>
            <a:endParaRPr kumimoji="1" lang="en-US" altLang="ko-KR" sz="2800" dirty="0">
              <a:solidFill>
                <a:srgbClr val="42525B"/>
              </a:solidFill>
              <a:latin typeface="Pretendard Medium" panose="02000603000000020004" pitchFamily="50" charset="-127"/>
              <a:ea typeface="Pretendard Medium" panose="02000603000000020004" pitchFamily="50" charset="-127"/>
              <a:cs typeface="Pretendard Medium" panose="02000603000000020004" pitchFamily="50" charset="-127"/>
            </a:endParaRPr>
          </a:p>
        </p:txBody>
      </p:sp>
      <p:graphicFrame>
        <p:nvGraphicFramePr>
          <p:cNvPr id="56" name="표 55">
            <a:extLst>
              <a:ext uri="{FF2B5EF4-FFF2-40B4-BE49-F238E27FC236}">
                <a16:creationId xmlns="" xmlns:a16="http://schemas.microsoft.com/office/drawing/2014/main" id="{28E3FC3A-7A72-B71C-D151-73BFCCB14C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278122"/>
              </p:ext>
            </p:extLst>
          </p:nvPr>
        </p:nvGraphicFramePr>
        <p:xfrm>
          <a:off x="104150" y="12671455"/>
          <a:ext cx="8935716" cy="1966959"/>
        </p:xfrm>
        <a:graphic>
          <a:graphicData uri="http://schemas.openxmlformats.org/drawingml/2006/table">
            <a:tbl>
              <a:tblPr>
                <a:effectLst/>
                <a:tableStyleId>{5C22544A-7EE6-4342-B048-85BDC9FD1C3A}</a:tableStyleId>
              </a:tblPr>
              <a:tblGrid>
                <a:gridCol w="8226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854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2439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64212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544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00660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20759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600" b="1" i="0" kern="120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bg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근무지 </a:t>
                      </a:r>
                    </a:p>
                  </a:txBody>
                  <a:tcPr marL="91443" marR="91443" marT="45718" marB="4571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2525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600" b="1" i="0" kern="120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bg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직무</a:t>
                      </a:r>
                    </a:p>
                  </a:txBody>
                  <a:tcPr marL="91443" marR="91443" marT="45718" marB="4571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2525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i="0" kern="120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bg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경력</a:t>
                      </a:r>
                    </a:p>
                  </a:txBody>
                  <a:tcPr marL="91443" marR="91443" marT="45718" marB="4571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2525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600" b="1" i="0" kern="120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bg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담당업무</a:t>
                      </a:r>
                    </a:p>
                  </a:txBody>
                  <a:tcPr marL="91443" marR="91443" marT="45718" marB="4571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2525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600" b="1" i="0" kern="120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bg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자격요건</a:t>
                      </a:r>
                    </a:p>
                  </a:txBody>
                  <a:tcPr marL="91443" marR="91443" marT="45718" marB="4571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2525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600" b="1" i="0" kern="120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bg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우대사항</a:t>
                      </a:r>
                    </a:p>
                  </a:txBody>
                  <a:tcPr marL="91443" marR="91443" marT="45718" marB="4571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2525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4620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순천</a:t>
                      </a:r>
                      <a:endParaRPr kumimoji="0" lang="en-US" altLang="ko-KR" sz="1200" b="1" i="0" u="none" strike="noStrike" kern="1200" cap="none" spc="0" normalizeH="0" baseline="0" dirty="0">
                        <a:ln>
                          <a:solidFill>
                            <a:prstClr val="white">
                              <a:alpha val="0"/>
                            </a:prstClr>
                          </a:solidFill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91443" marR="91443" marT="45717" marB="4571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환경 관리</a:t>
                      </a:r>
                      <a:endParaRPr kumimoji="0" lang="ko-KR" altLang="en-US" sz="1200" b="0" i="0" u="none" strike="noStrike" kern="1200" cap="none" spc="0" normalizeH="0" baseline="0" dirty="0">
                        <a:ln>
                          <a:solidFill>
                            <a:prstClr val="white">
                              <a:alpha val="0"/>
                            </a:prstClr>
                          </a:solidFill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91443" marR="91443" marT="45717" marB="4571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신입</a:t>
                      </a:r>
                      <a:endParaRPr kumimoji="0" lang="ko-KR" altLang="en-US" sz="1200" b="0" i="0" u="none" strike="noStrike" kern="1200" cap="none" spc="0" normalizeH="0" baseline="0" dirty="0">
                        <a:ln>
                          <a:solidFill>
                            <a:prstClr val="white">
                              <a:alpha val="0"/>
                            </a:prstClr>
                          </a:solidFill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91443" marR="91443" marT="45717" marB="4571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kumimoji="0" lang="en-US" altLang="ko-KR" sz="1200" b="0" i="0" u="none" strike="noStrike" kern="1200" cap="none" spc="0" normalizeH="0" baseline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• </a:t>
                      </a:r>
                      <a:r>
                        <a:rPr kumimoji="0" lang="ko-KR" altLang="en-US" sz="1200" b="0" i="0" u="none" strike="noStrike" kern="1200" cap="none" spc="0" normalizeH="0" baseline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사업장 </a:t>
                      </a:r>
                      <a:r>
                        <a:rPr kumimoji="0" lang="ko-KR" altLang="ko-KR" sz="1200" b="0" i="0" u="none" strike="noStrike" kern="1200" cap="none" spc="0" normalizeH="0" baseline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환경배출시설</a:t>
                      </a:r>
                      <a:r>
                        <a:rPr kumimoji="0" lang="en-US" altLang="ko-KR" sz="1200" b="0" i="0" u="none" strike="noStrike" kern="1200" cap="none" spc="0" normalizeH="0" baseline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(</a:t>
                      </a:r>
                      <a:r>
                        <a:rPr kumimoji="0" lang="ko-KR" altLang="ko-KR" sz="1200" b="0" i="0" u="none" strike="noStrike" kern="1200" cap="none" spc="0" normalizeH="0" baseline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수질</a:t>
                      </a:r>
                      <a:r>
                        <a:rPr kumimoji="0" lang="en-US" altLang="ko-KR" sz="1200" b="0" i="0" u="none" strike="noStrike" kern="1200" cap="none" spc="0" normalizeH="0" baseline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, </a:t>
                      </a:r>
                      <a:r>
                        <a:rPr kumimoji="0" lang="ko-KR" altLang="ko-KR" sz="1200" b="0" i="0" u="none" strike="noStrike" kern="1200" cap="none" spc="0" normalizeH="0" baseline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대기</a:t>
                      </a:r>
                      <a:r>
                        <a:rPr kumimoji="0" lang="en-US" altLang="ko-KR" sz="1200" b="0" i="0" u="none" strike="noStrike" kern="1200" cap="none" spc="0" normalizeH="0" baseline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) </a:t>
                      </a:r>
                    </a:p>
                    <a:p>
                      <a:pPr latinLnBrk="1"/>
                      <a:r>
                        <a:rPr kumimoji="0" lang="en-US" altLang="ko-KR" sz="1200" b="0" i="0" u="none" strike="noStrike" kern="1200" cap="none" spc="0" normalizeH="0" baseline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   </a:t>
                      </a:r>
                      <a:r>
                        <a:rPr kumimoji="0" lang="ko-KR" altLang="ko-KR" sz="1200" b="0" i="0" u="none" strike="noStrike" kern="1200" cap="none" spc="0" normalizeH="0" baseline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운영 관리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• </a:t>
                      </a:r>
                      <a:r>
                        <a:rPr kumimoji="0" lang="ko-KR" altLang="ko-KR" sz="1200" b="0" i="0" u="none" strike="noStrike" kern="1200" cap="none" spc="0" normalizeH="0" baseline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유해화학물질 저장 및 취급시설 관리 </a:t>
                      </a:r>
                      <a:endParaRPr kumimoji="0" lang="en-US" altLang="ko-KR" sz="1200" b="0" i="0" u="none" strike="noStrike" kern="1200" cap="none" spc="0" normalizeH="0" baseline="0" dirty="0" smtClean="0">
                        <a:ln>
                          <a:solidFill>
                            <a:prstClr val="white">
                              <a:alpha val="0"/>
                            </a:prstClr>
                          </a:solidFill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• </a:t>
                      </a:r>
                      <a:r>
                        <a:rPr kumimoji="0" lang="ko-KR" altLang="en-US" sz="1200" b="0" i="0" u="none" strike="noStrike" kern="1200" cap="none" spc="0" normalizeH="0" baseline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환경 관련 감독기관 대응</a:t>
                      </a:r>
                      <a:endParaRPr kumimoji="0" lang="en-US" altLang="ko-KR" sz="1200" b="0" i="0" u="none" strike="noStrike" kern="1200" cap="none" spc="0" normalizeH="0" baseline="0" dirty="0" smtClean="0">
                        <a:ln>
                          <a:solidFill>
                            <a:prstClr val="white">
                              <a:alpha val="0"/>
                            </a:prstClr>
                          </a:solidFill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• </a:t>
                      </a:r>
                      <a:r>
                        <a:rPr kumimoji="0" lang="ko-KR" altLang="en-US" sz="1200" b="0" i="0" u="none" strike="noStrike" kern="1200" cap="none" spc="0" normalizeH="0" baseline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기타 안전환경관련 제반 업무</a:t>
                      </a:r>
                      <a:endParaRPr kumimoji="0" lang="en-US" altLang="ko-KR" sz="1200" b="0" i="0" u="none" strike="noStrike" kern="1200" cap="none" spc="0" normalizeH="0" baseline="0" dirty="0" smtClean="0">
                        <a:ln>
                          <a:solidFill>
                            <a:prstClr val="white">
                              <a:alpha val="0"/>
                            </a:prstClr>
                          </a:solidFill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•</a:t>
                      </a:r>
                      <a:r>
                        <a:rPr kumimoji="0" lang="ko-KR" altLang="en-US" sz="1200" b="0" i="0" u="none" strike="noStrike" kern="1200" cap="none" spc="0" normalizeH="0" baseline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 </a:t>
                      </a:r>
                      <a:r>
                        <a:rPr kumimoji="0" lang="ko-KR" altLang="ko-KR" sz="1200" b="0" i="0" u="none" strike="noStrike" kern="1200" cap="none" spc="0" normalizeH="0" baseline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전공 </a:t>
                      </a:r>
                      <a:r>
                        <a:rPr kumimoji="0" lang="ko-KR" altLang="ko-KR" sz="1200" b="0" i="0" u="none" strike="noStrike" kern="1200" cap="none" spc="0" normalizeH="0" baseline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무관</a:t>
                      </a:r>
                      <a:endParaRPr kumimoji="0" lang="en-US" altLang="ko-KR" sz="1200" b="0" i="0" u="none" strike="noStrike" kern="1200" cap="none" spc="0" normalizeH="0" baseline="0" dirty="0">
                        <a:ln>
                          <a:solidFill>
                            <a:prstClr val="white">
                              <a:alpha val="0"/>
                            </a:prstClr>
                          </a:solidFill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• 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환경공학 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관련 전공자 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우대</a:t>
                      </a:r>
                      <a:endParaRPr kumimoji="0" lang="en-US" altLang="ko-KR" sz="1200" b="0" i="0" u="none" strike="noStrike" kern="1200" cap="none" spc="0" normalizeH="0" baseline="0" noProof="0" dirty="0" smtClean="0">
                        <a:ln>
                          <a:solidFill>
                            <a:prstClr val="white">
                              <a:alpha val="0"/>
                            </a:prstClr>
                          </a:solidFill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marL="0" marR="0" indent="0" algn="just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• 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환경시설 운영 및 인허가 </a:t>
                      </a:r>
                      <a:endParaRPr kumimoji="0" lang="en-US" altLang="ko-KR" sz="1200" b="0" i="0" u="none" strike="noStrike" kern="1200" cap="none" spc="0" normalizeH="0" baseline="0" noProof="0" dirty="0" smtClean="0">
                        <a:ln>
                          <a:solidFill>
                            <a:prstClr val="white">
                              <a:alpha val="0"/>
                            </a:prstClr>
                          </a:solidFill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marL="0" marR="0" indent="0" algn="just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   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경험자 우대</a:t>
                      </a:r>
                      <a:endParaRPr kumimoji="0" lang="en-US" altLang="ko-KR" sz="1200" b="0" i="0" u="none" strike="noStrike" kern="1200" cap="none" spc="0" normalizeH="0" baseline="0" noProof="0" dirty="0" smtClean="0">
                        <a:ln>
                          <a:solidFill>
                            <a:prstClr val="white">
                              <a:alpha val="0"/>
                            </a:prstClr>
                          </a:solidFill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marL="0" marR="0" indent="0" algn="just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• 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대기환경기사</a:t>
                      </a:r>
                      <a:r>
                        <a:rPr kumimoji="0" lang="en-US" altLang="ko-KR" sz="12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, 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수질환경기사 </a:t>
                      </a:r>
                      <a:endParaRPr kumimoji="0" lang="en-US" altLang="ko-KR" sz="1200" b="0" i="0" u="none" strike="noStrike" kern="1200" cap="none" spc="0" normalizeH="0" baseline="0" noProof="0" dirty="0" smtClean="0">
                        <a:ln>
                          <a:solidFill>
                            <a:prstClr val="white">
                              <a:alpha val="0"/>
                            </a:prstClr>
                          </a:solidFill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marL="0" marR="0" indent="0" algn="just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   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자격증 보유자 우대</a:t>
                      </a:r>
                      <a:endParaRPr kumimoji="0" lang="en-US" altLang="ko-KR" sz="1200" b="0" i="0" u="none" strike="noStrike" kern="1200" cap="none" spc="0" normalizeH="0" baseline="0" noProof="0" dirty="0" smtClean="0">
                        <a:ln>
                          <a:solidFill>
                            <a:prstClr val="white">
                              <a:alpha val="0"/>
                            </a:prstClr>
                          </a:solidFill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32827FB-ED3F-1E10-F9B1-F9ED4BF952F0}"/>
              </a:ext>
            </a:extLst>
          </p:cNvPr>
          <p:cNvSpPr txBox="1">
            <a:spLocks/>
          </p:cNvSpPr>
          <p:nvPr/>
        </p:nvSpPr>
        <p:spPr>
          <a:xfrm>
            <a:off x="248039" y="1033997"/>
            <a:ext cx="1001095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R" sz="4600" b="1" dirty="0">
                <a:solidFill>
                  <a:srgbClr val="42525B"/>
                </a:solidFill>
                <a:latin typeface="Pretendard ExtraBold" panose="02000903000000020004" pitchFamily="50" charset="-127"/>
                <a:ea typeface="Pretendard ExtraBold" panose="02000903000000020004" pitchFamily="50" charset="-127"/>
                <a:cs typeface="Pretendard ExtraBold" panose="02000903000000020004" pitchFamily="50" charset="-127"/>
              </a:rPr>
              <a:t>2026</a:t>
            </a:r>
            <a:r>
              <a:rPr kumimoji="1" lang="ko-KR" altLang="en-US" sz="4600" b="1" dirty="0" smtClean="0">
                <a:solidFill>
                  <a:srgbClr val="42525B"/>
                </a:solidFill>
                <a:latin typeface="Pretendard ExtraBold" panose="02000903000000020004" pitchFamily="50" charset="-127"/>
                <a:ea typeface="Pretendard ExtraBold" panose="02000903000000020004" pitchFamily="50" charset="-127"/>
                <a:cs typeface="Pretendard ExtraBold" panose="02000903000000020004" pitchFamily="50" charset="-127"/>
              </a:rPr>
              <a:t>년</a:t>
            </a:r>
            <a:endParaRPr kumimoji="1" lang="en-US" altLang="ko-KR" sz="4600" b="1" dirty="0" smtClean="0">
              <a:solidFill>
                <a:srgbClr val="42525B"/>
              </a:solidFill>
              <a:latin typeface="Pretendard ExtraBold" panose="02000903000000020004" pitchFamily="50" charset="-127"/>
              <a:ea typeface="Pretendard ExtraBold" panose="02000903000000020004" pitchFamily="50" charset="-127"/>
              <a:cs typeface="Pretendard ExtraBold" panose="02000903000000020004" pitchFamily="50" charset="-127"/>
            </a:endParaRPr>
          </a:p>
          <a:p>
            <a:r>
              <a:rPr kumimoji="1" lang="ko-KR" altLang="en-US" sz="6000" b="1" dirty="0" err="1" smtClean="0">
                <a:solidFill>
                  <a:srgbClr val="E24E26"/>
                </a:solidFill>
                <a:latin typeface="Pretendard ExtraBold" panose="02000903000000020004" pitchFamily="50" charset="-127"/>
                <a:ea typeface="Pretendard ExtraBold" panose="02000903000000020004" pitchFamily="50" charset="-127"/>
                <a:cs typeface="Pretendard ExtraBold" panose="02000903000000020004" pitchFamily="50" charset="-127"/>
              </a:rPr>
              <a:t>세아제강</a:t>
            </a:r>
            <a:r>
              <a:rPr kumimoji="1" lang="ko-KR" altLang="en-US" sz="6000" b="1" dirty="0" smtClean="0">
                <a:solidFill>
                  <a:srgbClr val="E24E26"/>
                </a:solidFill>
                <a:latin typeface="Pretendard ExtraBold" panose="02000903000000020004" pitchFamily="50" charset="-127"/>
                <a:ea typeface="Pretendard ExtraBold" panose="02000903000000020004" pitchFamily="50" charset="-127"/>
                <a:cs typeface="Pretendard ExtraBold" panose="02000903000000020004" pitchFamily="50" charset="-127"/>
              </a:rPr>
              <a:t> </a:t>
            </a:r>
            <a:endParaRPr kumimoji="1" lang="en-US" altLang="ko-KR" sz="6000" b="1" dirty="0" smtClean="0">
              <a:solidFill>
                <a:srgbClr val="E24E26"/>
              </a:solidFill>
              <a:latin typeface="Pretendard ExtraBold" panose="02000903000000020004" pitchFamily="50" charset="-127"/>
              <a:ea typeface="Pretendard ExtraBold" panose="02000903000000020004" pitchFamily="50" charset="-127"/>
              <a:cs typeface="Pretendard ExtraBold" panose="02000903000000020004" pitchFamily="50" charset="-127"/>
            </a:endParaRPr>
          </a:p>
          <a:p>
            <a:r>
              <a:rPr kumimoji="1" lang="ko-KR" altLang="en-US" sz="6000" b="1" dirty="0" smtClean="0">
                <a:solidFill>
                  <a:srgbClr val="42525B"/>
                </a:solidFill>
                <a:latin typeface="Pretendard ExtraBold" panose="02000903000000020004" pitchFamily="50" charset="-127"/>
                <a:ea typeface="Pretendard ExtraBold" panose="02000903000000020004" pitchFamily="50" charset="-127"/>
                <a:cs typeface="Pretendard ExtraBold" panose="02000903000000020004" pitchFamily="50" charset="-127"/>
              </a:rPr>
              <a:t>순천공장</a:t>
            </a:r>
            <a:r>
              <a:rPr kumimoji="1" lang="en-US" altLang="ko-KR" sz="6000" b="1" dirty="0" smtClean="0">
                <a:solidFill>
                  <a:srgbClr val="42525B"/>
                </a:solidFill>
                <a:latin typeface="Pretendard ExtraBold" panose="02000903000000020004" pitchFamily="50" charset="-127"/>
                <a:ea typeface="Pretendard ExtraBold" panose="02000903000000020004" pitchFamily="50" charset="-127"/>
                <a:cs typeface="Pretendard ExtraBold" panose="02000903000000020004" pitchFamily="50" charset="-127"/>
              </a:rPr>
              <a:t> </a:t>
            </a:r>
            <a:r>
              <a:rPr kumimoji="1" lang="ko-KR" altLang="en-US" sz="6000" b="1" dirty="0" smtClean="0">
                <a:solidFill>
                  <a:srgbClr val="42525B"/>
                </a:solidFill>
                <a:latin typeface="Pretendard ExtraBold" panose="02000903000000020004" pitchFamily="50" charset="-127"/>
                <a:ea typeface="Pretendard ExtraBold" panose="02000903000000020004" pitchFamily="50" charset="-127"/>
                <a:cs typeface="Pretendard ExtraBold" panose="02000903000000020004" pitchFamily="50" charset="-127"/>
              </a:rPr>
              <a:t>환경관리자 </a:t>
            </a:r>
            <a:r>
              <a:rPr kumimoji="1" lang="ko-KR" altLang="en-US" sz="6000" b="1" dirty="0" smtClean="0">
                <a:solidFill>
                  <a:srgbClr val="42525B"/>
                </a:solidFill>
                <a:latin typeface="Pretendard ExtraBold" panose="02000903000000020004" pitchFamily="50" charset="-127"/>
                <a:ea typeface="Pretendard ExtraBold" panose="02000903000000020004" pitchFamily="50" charset="-127"/>
                <a:cs typeface="Pretendard ExtraBold" panose="02000903000000020004" pitchFamily="50" charset="-127"/>
              </a:rPr>
              <a:t>채용</a:t>
            </a:r>
            <a:endParaRPr kumimoji="1" lang="ko-KR" altLang="en-US" sz="6000" b="1" dirty="0">
              <a:solidFill>
                <a:srgbClr val="42525B"/>
              </a:solidFill>
              <a:latin typeface="Pretendard ExtraBold" panose="02000903000000020004" pitchFamily="50" charset="-127"/>
              <a:ea typeface="Pretendard ExtraBold" panose="02000903000000020004" pitchFamily="50" charset="-127"/>
              <a:cs typeface="Pretendard ExtraBold" panose="02000903000000020004" pitchFamily="50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="" xmlns:a16="http://schemas.microsoft.com/office/drawing/2014/main" id="{599B4630-4223-5520-59CA-D14682F62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6090" y="316152"/>
            <a:ext cx="1638300" cy="26897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395E346F-0E2E-C6F1-CBA9-63B677CB7454}"/>
              </a:ext>
            </a:extLst>
          </p:cNvPr>
          <p:cNvSpPr txBox="1"/>
          <p:nvPr/>
        </p:nvSpPr>
        <p:spPr>
          <a:xfrm>
            <a:off x="902267" y="11616575"/>
            <a:ext cx="7089355" cy="42126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ts val="2285"/>
              </a:lnSpc>
            </a:pPr>
            <a:r>
              <a:rPr lang="ko-KR" altLang="en-US" sz="2800" b="1" spc="-156" dirty="0">
                <a:solidFill>
                  <a:srgbClr val="42525B"/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</a:rPr>
              <a:t>모집직무</a:t>
            </a:r>
            <a:endParaRPr lang="en-US" altLang="ko-KR" sz="2800" b="1" spc="-156" dirty="0">
              <a:solidFill>
                <a:srgbClr val="42525B"/>
              </a:solidFill>
              <a:latin typeface="SB 어그로 Medium" panose="02020603020101020101" pitchFamily="18" charset="-127"/>
              <a:ea typeface="SB 어그로 Medium" panose="0202060302010102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="" xmlns:a16="http://schemas.microsoft.com/office/drawing/2014/main" id="{01374317-73AA-5F87-F45C-25C03121C9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451" y="11584486"/>
            <a:ext cx="440002" cy="4162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395E346F-0E2E-C6F1-CBA9-63B677CB7454}"/>
              </a:ext>
            </a:extLst>
          </p:cNvPr>
          <p:cNvSpPr txBox="1"/>
          <p:nvPr/>
        </p:nvSpPr>
        <p:spPr>
          <a:xfrm>
            <a:off x="208457" y="12223309"/>
            <a:ext cx="7089355" cy="40588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ts val="2285"/>
              </a:lnSpc>
            </a:pPr>
            <a:r>
              <a:rPr lang="en-US" altLang="ko-KR" sz="2400" b="1" spc="-156" dirty="0">
                <a:solidFill>
                  <a:srgbClr val="42525B"/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</a:rPr>
              <a:t>[</a:t>
            </a:r>
            <a:r>
              <a:rPr lang="ko-KR" altLang="en-US" sz="2400" b="1" spc="-156" dirty="0" err="1">
                <a:solidFill>
                  <a:srgbClr val="42525B"/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</a:rPr>
              <a:t>세아제강</a:t>
            </a:r>
            <a:r>
              <a:rPr lang="en-US" altLang="ko-KR" sz="2400" b="1" spc="-156" dirty="0">
                <a:solidFill>
                  <a:srgbClr val="42525B"/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</a:rPr>
              <a:t>]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="" xmlns:a16="http://schemas.microsoft.com/office/drawing/2014/main" id="{7DFAA4A2-36FE-CDA7-B48B-34118FD557A4}"/>
              </a:ext>
            </a:extLst>
          </p:cNvPr>
          <p:cNvSpPr txBox="1"/>
          <p:nvPr/>
        </p:nvSpPr>
        <p:spPr>
          <a:xfrm>
            <a:off x="248039" y="24325311"/>
            <a:ext cx="7048823" cy="1272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85"/>
              </a:lnSpc>
            </a:pPr>
            <a: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 · </a:t>
            </a:r>
            <a:r>
              <a:rPr lang="ko-KR" altLang="en-US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국가 </a:t>
            </a:r>
            <a:r>
              <a:rPr lang="ko-KR" altLang="en-US" sz="1396" dirty="0"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보훈대상자 및 장애인은 관계법령에 의거하여 우대합니다</a:t>
            </a:r>
            <a:r>
              <a:rPr lang="en-US" altLang="ko-KR" sz="1396" dirty="0"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.</a:t>
            </a:r>
          </a:p>
          <a:p>
            <a:pPr>
              <a:lnSpc>
                <a:spcPts val="2285"/>
              </a:lnSpc>
            </a:pPr>
            <a: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 · </a:t>
            </a:r>
            <a:r>
              <a:rPr lang="ko-KR" altLang="en-US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지원서 및 제출서류에 허위사실이 있을 경우에는 합격이 취소될 수 있습니다</a:t>
            </a:r>
            <a: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.</a:t>
            </a:r>
          </a:p>
          <a:p>
            <a:pPr>
              <a:lnSpc>
                <a:spcPts val="2285"/>
              </a:lnSpc>
            </a:pPr>
            <a: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 · </a:t>
            </a:r>
            <a:r>
              <a:rPr lang="ko-KR" altLang="en-US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지원서 기재 사항에 대한 증빙서류</a:t>
            </a:r>
            <a: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(</a:t>
            </a:r>
            <a:r>
              <a:rPr lang="ko-KR" altLang="en-US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경력 증명서 등</a:t>
            </a:r>
            <a: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)</a:t>
            </a:r>
            <a:r>
              <a:rPr lang="ko-KR" altLang="en-US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는 합격 시 별도 제출합니다</a:t>
            </a:r>
            <a: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.</a:t>
            </a:r>
          </a:p>
          <a:p>
            <a:pPr>
              <a:lnSpc>
                <a:spcPts val="2285"/>
              </a:lnSpc>
            </a:pPr>
            <a: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 · </a:t>
            </a:r>
            <a:r>
              <a:rPr lang="ko-KR" altLang="en-US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전형</a:t>
            </a:r>
            <a:r>
              <a:rPr lang="ko-KR" altLang="en-US" sz="1396" dirty="0"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단계 별 합격자 발표는 </a:t>
            </a:r>
            <a:r>
              <a:rPr lang="en-US" altLang="ko-KR" sz="1396" dirty="0"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SMS, </a:t>
            </a:r>
            <a:r>
              <a:rPr lang="ko-KR" altLang="en-US" sz="1396" dirty="0" err="1"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이메일</a:t>
            </a:r>
            <a:r>
              <a:rPr lang="en-US" altLang="ko-KR" sz="1396" dirty="0"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 </a:t>
            </a:r>
            <a:r>
              <a:rPr lang="ko-KR" altLang="en-US" sz="1396" dirty="0"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등으로 공지됩니다</a:t>
            </a:r>
            <a:r>
              <a:rPr lang="en-US" altLang="ko-KR" sz="1396" dirty="0" smtClean="0"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.</a:t>
            </a:r>
            <a:endParaRPr lang="en-US" altLang="ko-KR" sz="1396" dirty="0">
              <a:solidFill>
                <a:prstClr val="black"/>
              </a:solidFill>
              <a:latin typeface="Pretendard" panose="02000503000000020004" pitchFamily="50" charset="-127"/>
              <a:ea typeface="Pretendard" panose="02000503000000020004" pitchFamily="50" charset="-127"/>
              <a:cs typeface="Pretendard" panose="02000503000000020004" pitchFamily="50" charset="-127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="" xmlns:a16="http://schemas.microsoft.com/office/drawing/2014/main" id="{43D90F1C-F724-421E-CDD2-81DF86F63458}"/>
              </a:ext>
            </a:extLst>
          </p:cNvPr>
          <p:cNvSpPr txBox="1"/>
          <p:nvPr/>
        </p:nvSpPr>
        <p:spPr>
          <a:xfrm>
            <a:off x="804959" y="23870814"/>
            <a:ext cx="6014856" cy="41165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ko-KR"/>
            </a:defPPr>
            <a:lvl1pPr>
              <a:lnSpc>
                <a:spcPts val="2200"/>
              </a:lnSpc>
              <a:defRPr sz="1700" b="1" spc="-150">
                <a:solidFill>
                  <a:srgbClr val="E6452A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defRPr>
            </a:lvl1pPr>
          </a:lstStyle>
          <a:p>
            <a:r>
              <a:rPr lang="ko-KR" altLang="en-US" sz="2800" dirty="0">
                <a:solidFill>
                  <a:srgbClr val="42525B"/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</a:rPr>
              <a:t>기타사항</a:t>
            </a:r>
            <a:endParaRPr lang="en-US" altLang="ko-KR" sz="2800" dirty="0">
              <a:solidFill>
                <a:srgbClr val="42525B"/>
              </a:solidFill>
              <a:latin typeface="SB 어그로 Medium" panose="02020603020101020101" pitchFamily="18" charset="-127"/>
              <a:ea typeface="SB 어그로 Medium" panose="02020603020101020101" pitchFamily="18" charset="-127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09FAC7F3-40B9-8032-A30C-3DA7F1463792}"/>
              </a:ext>
            </a:extLst>
          </p:cNvPr>
          <p:cNvSpPr txBox="1"/>
          <p:nvPr/>
        </p:nvSpPr>
        <p:spPr>
          <a:xfrm>
            <a:off x="248044" y="22609798"/>
            <a:ext cx="8004748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85"/>
              </a:lnSpc>
            </a:pPr>
            <a: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 · 2026</a:t>
            </a:r>
            <a:r>
              <a:rPr lang="ko-KR" altLang="en-US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년 </a:t>
            </a:r>
            <a:r>
              <a:rPr lang="en-US" altLang="ko-KR" sz="1396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6</a:t>
            </a:r>
            <a:r>
              <a:rPr lang="ko-KR" altLang="en-US" sz="1396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월 </a:t>
            </a:r>
            <a:r>
              <a:rPr lang="ko-KR" altLang="en-US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입사 및 정상근무 </a:t>
            </a:r>
            <a:r>
              <a:rPr lang="ko-KR" altLang="en-US" sz="1396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가능자</a:t>
            </a:r>
            <a:r>
              <a:rPr lang="en-US" altLang="ko-KR" sz="1396" spc="-156" dirty="0"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/>
            </a:r>
            <a:br>
              <a:rPr lang="en-US" altLang="ko-KR" sz="1396" spc="-156" dirty="0"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</a:br>
            <a:r>
              <a:rPr lang="en-US" altLang="ko-KR" sz="1396" spc="-156" dirty="0"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  </a:t>
            </a:r>
            <a: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· 4</a:t>
            </a:r>
            <a:r>
              <a:rPr lang="ko-KR" altLang="en-US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년제 학사 이상 학위 보유자 </a:t>
            </a:r>
            <a: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(</a:t>
            </a:r>
            <a:r>
              <a:rPr lang="ko-KR" altLang="en-US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기졸업자 또는 </a:t>
            </a:r>
            <a: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2026</a:t>
            </a:r>
            <a:r>
              <a:rPr lang="ko-KR" altLang="en-US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년 </a:t>
            </a:r>
            <a: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8</a:t>
            </a:r>
            <a:r>
              <a:rPr lang="ko-KR" altLang="en-US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월 졸업 예정자</a:t>
            </a:r>
            <a: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)</a:t>
            </a:r>
            <a:b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</a:br>
            <a: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 · </a:t>
            </a:r>
            <a:r>
              <a:rPr lang="ko-KR" altLang="en-US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해외여행 및 건강상 결격 사유가 없는 자 </a:t>
            </a:r>
            <a: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(</a:t>
            </a:r>
            <a:r>
              <a:rPr lang="ko-KR" altLang="en-US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남성의 경우</a:t>
            </a:r>
            <a: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, </a:t>
            </a:r>
            <a:r>
              <a:rPr lang="ko-KR" altLang="en-US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병역필 또는 면제자</a:t>
            </a:r>
            <a:r>
              <a:rPr lang="en-US" altLang="ko-KR" sz="1396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)</a:t>
            </a:r>
            <a:endParaRPr lang="en-US" altLang="ko-KR" sz="1396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black"/>
              </a:solidFill>
              <a:latin typeface="Pretendard" panose="02000503000000020004" pitchFamily="50" charset="-127"/>
              <a:ea typeface="Pretendard" panose="02000503000000020004" pitchFamily="50" charset="-127"/>
              <a:cs typeface="Pretendard" panose="02000503000000020004" pitchFamily="50" charset="-127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CC609418-26C3-5913-B9F7-54943ECFE312}"/>
              </a:ext>
            </a:extLst>
          </p:cNvPr>
          <p:cNvSpPr txBox="1"/>
          <p:nvPr/>
        </p:nvSpPr>
        <p:spPr>
          <a:xfrm>
            <a:off x="804959" y="22145693"/>
            <a:ext cx="7089347" cy="41165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ko-KR"/>
            </a:defPPr>
            <a:lvl1pPr>
              <a:lnSpc>
                <a:spcPts val="2200"/>
              </a:lnSpc>
              <a:defRPr sz="1700" b="1" spc="-150">
                <a:solidFill>
                  <a:srgbClr val="E6452A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defRPr>
            </a:lvl1pPr>
          </a:lstStyle>
          <a:p>
            <a:r>
              <a:rPr lang="ko-KR" altLang="en-US" sz="2800" dirty="0">
                <a:solidFill>
                  <a:srgbClr val="42525B"/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</a:rPr>
              <a:t>지원자격</a:t>
            </a:r>
            <a:endParaRPr lang="en-US" altLang="ko-KR" sz="2800" dirty="0">
              <a:solidFill>
                <a:srgbClr val="42525B"/>
              </a:solidFill>
              <a:latin typeface="SB 어그로 Medium" panose="02020603020101020101" pitchFamily="18" charset="-127"/>
              <a:ea typeface="SB 어그로 Medium" panose="02020603020101020101" pitchFamily="18" charset="-127"/>
            </a:endParaRPr>
          </a:p>
        </p:txBody>
      </p:sp>
      <p:grpSp>
        <p:nvGrpSpPr>
          <p:cNvPr id="60" name="그룹 59">
            <a:extLst>
              <a:ext uri="{FF2B5EF4-FFF2-40B4-BE49-F238E27FC236}">
                <a16:creationId xmlns="" xmlns:a16="http://schemas.microsoft.com/office/drawing/2014/main" id="{8026E7DF-FB2A-9000-A2A3-29D5193EC593}"/>
              </a:ext>
            </a:extLst>
          </p:cNvPr>
          <p:cNvGrpSpPr/>
          <p:nvPr/>
        </p:nvGrpSpPr>
        <p:grpSpPr>
          <a:xfrm>
            <a:off x="208447" y="19785000"/>
            <a:ext cx="8144451" cy="1929114"/>
            <a:chOff x="208447" y="41476232"/>
            <a:chExt cx="8144451" cy="1929114"/>
          </a:xfrm>
        </p:grpSpPr>
        <p:sp>
          <p:nvSpPr>
            <p:cNvPr id="61" name="TextBox 60">
              <a:extLst>
                <a:ext uri="{FF2B5EF4-FFF2-40B4-BE49-F238E27FC236}">
                  <a16:creationId xmlns="" xmlns:a16="http://schemas.microsoft.com/office/drawing/2014/main" id="{4965CE3B-9980-0575-3A35-885EA42EC6F6}"/>
                </a:ext>
              </a:extLst>
            </p:cNvPr>
            <p:cNvSpPr txBox="1"/>
            <p:nvPr/>
          </p:nvSpPr>
          <p:spPr>
            <a:xfrm>
              <a:off x="804959" y="41558302"/>
              <a:ext cx="7089355" cy="41165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>
              <a:defPPr>
                <a:defRPr lang="ko-KR"/>
              </a:defPPr>
              <a:lvl1pPr>
                <a:lnSpc>
                  <a:spcPts val="2200"/>
                </a:lnSpc>
                <a:defRPr sz="1700" b="1" spc="-150">
                  <a:solidFill>
                    <a:srgbClr val="E6452A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1" i="0" u="none" strike="noStrike" kern="0" cap="none" spc="-150" normalizeH="0" baseline="0" noProof="0" dirty="0">
                  <a:ln>
                    <a:noFill/>
                  </a:ln>
                  <a:solidFill>
                    <a:srgbClr val="42525B"/>
                  </a:solidFill>
                  <a:effectLst/>
                  <a:uLnTx/>
                  <a:uFillTx/>
                  <a:latin typeface="SB 어그로 Medium" panose="02020603020101020101" pitchFamily="18" charset="-127"/>
                  <a:ea typeface="SB 어그로 Medium" panose="02020603020101020101" pitchFamily="18" charset="-127"/>
                </a:rPr>
                <a:t>채용절차</a:t>
              </a:r>
              <a:endParaRPr kumimoji="0" lang="en-US" altLang="ko-KR" sz="2800" b="1" i="0" u="none" strike="noStrike" kern="0" cap="none" spc="-150" normalizeH="0" baseline="0" noProof="0" dirty="0">
                <a:ln>
                  <a:noFill/>
                </a:ln>
                <a:solidFill>
                  <a:srgbClr val="42525B"/>
                </a:solidFill>
                <a:effectLst/>
                <a:uLnTx/>
                <a:uFillTx/>
                <a:latin typeface="SB 어그로 Medium" panose="02020603020101020101" pitchFamily="18" charset="-127"/>
                <a:ea typeface="SB 어그로 Medium" panose="02020603020101020101" pitchFamily="18" charset="-127"/>
              </a:endParaRPr>
            </a:p>
          </p:txBody>
        </p:sp>
        <p:grpSp>
          <p:nvGrpSpPr>
            <p:cNvPr id="62" name="그룹 61">
              <a:extLst>
                <a:ext uri="{FF2B5EF4-FFF2-40B4-BE49-F238E27FC236}">
                  <a16:creationId xmlns="" xmlns:a16="http://schemas.microsoft.com/office/drawing/2014/main" id="{3125E1E9-F37C-CF8B-077D-6156430971B4}"/>
                </a:ext>
              </a:extLst>
            </p:cNvPr>
            <p:cNvGrpSpPr/>
            <p:nvPr/>
          </p:nvGrpSpPr>
          <p:grpSpPr>
            <a:xfrm>
              <a:off x="560077" y="42162162"/>
              <a:ext cx="7792821" cy="1243184"/>
              <a:chOff x="560077" y="42482847"/>
              <a:chExt cx="7792821" cy="1243184"/>
            </a:xfrm>
          </p:grpSpPr>
          <p:sp>
            <p:nvSpPr>
              <p:cNvPr id="64" name="TextBox 63">
                <a:extLst>
                  <a:ext uri="{FF2B5EF4-FFF2-40B4-BE49-F238E27FC236}">
                    <a16:creationId xmlns="" xmlns:a16="http://schemas.microsoft.com/office/drawing/2014/main" id="{808C7F96-BA53-51B9-E848-011315A744DF}"/>
                  </a:ext>
                </a:extLst>
              </p:cNvPr>
              <p:cNvSpPr txBox="1"/>
              <p:nvPr/>
            </p:nvSpPr>
            <p:spPr>
              <a:xfrm>
                <a:off x="560077" y="43418896"/>
                <a:ext cx="806631" cy="3071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396" b="0" i="0" u="none" strike="noStrike" kern="0" cap="none" spc="0" normalizeH="0" baseline="0" noProof="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retendard" panose="02000503000000020004" pitchFamily="50" charset="-127"/>
                    <a:ea typeface="Pretendard" panose="02000503000000020004" pitchFamily="50" charset="-127"/>
                    <a:cs typeface="Pretendard" panose="02000503000000020004" pitchFamily="50" charset="-127"/>
                  </a:rPr>
                  <a:t>서류전형</a:t>
                </a:r>
                <a:endParaRPr kumimoji="0" lang="en-US" altLang="ko-KR" sz="1396" b="0" i="0" u="none" strike="noStrike" kern="0" cap="none" spc="0" normalizeH="0" baseline="0" noProof="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black"/>
                  </a:solidFill>
                  <a:effectLst/>
                  <a:uLnTx/>
                  <a:uFillTx/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endParaRP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="" xmlns:a16="http://schemas.microsoft.com/office/drawing/2014/main" id="{7979D49B-5B7E-DCE7-E3B4-5109B26F8B97}"/>
                  </a:ext>
                </a:extLst>
              </p:cNvPr>
              <p:cNvSpPr txBox="1"/>
              <p:nvPr/>
            </p:nvSpPr>
            <p:spPr>
              <a:xfrm>
                <a:off x="1602282" y="43418896"/>
                <a:ext cx="1276310" cy="3071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396" b="0" i="0" u="none" strike="noStrike" kern="0" cap="none" spc="0" normalizeH="0" baseline="0" noProof="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retendard" panose="02000503000000020004" pitchFamily="50" charset="-127"/>
                    <a:ea typeface="Pretendard" panose="02000503000000020004" pitchFamily="50" charset="-127"/>
                    <a:cs typeface="Pretendard" panose="02000503000000020004" pitchFamily="50" charset="-127"/>
                  </a:rPr>
                  <a:t>AI</a:t>
                </a:r>
                <a:r>
                  <a:rPr kumimoji="0" lang="ko-KR" altLang="en-US" sz="1396" b="0" i="0" u="none" strike="noStrike" kern="0" cap="none" spc="0" normalizeH="0" baseline="0" noProof="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retendard" panose="02000503000000020004" pitchFamily="50" charset="-127"/>
                    <a:ea typeface="Pretendard" panose="02000503000000020004" pitchFamily="50" charset="-127"/>
                    <a:cs typeface="Pretendard" panose="02000503000000020004" pitchFamily="50" charset="-127"/>
                  </a:rPr>
                  <a:t>역량검사전형</a:t>
                </a: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="" xmlns:a16="http://schemas.microsoft.com/office/drawing/2014/main" id="{B529AF48-8817-8432-362C-45606A7724C1}"/>
                  </a:ext>
                </a:extLst>
              </p:cNvPr>
              <p:cNvSpPr txBox="1"/>
              <p:nvPr/>
            </p:nvSpPr>
            <p:spPr>
              <a:xfrm>
                <a:off x="3242535" y="43418896"/>
                <a:ext cx="729687" cy="3071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396" b="0" i="0" u="none" strike="noStrike" kern="0" cap="none" spc="0" normalizeH="0" baseline="0" noProof="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retendard" panose="02000503000000020004" pitchFamily="50" charset="-127"/>
                    <a:ea typeface="Pretendard" panose="02000503000000020004" pitchFamily="50" charset="-127"/>
                    <a:cs typeface="Pretendard" panose="02000503000000020004" pitchFamily="50" charset="-127"/>
                  </a:rPr>
                  <a:t>1</a:t>
                </a:r>
                <a:r>
                  <a:rPr kumimoji="0" lang="ko-KR" altLang="en-US" sz="1396" b="0" i="0" u="none" strike="noStrike" kern="0" cap="none" spc="0" normalizeH="0" baseline="0" noProof="0" dirty="0" err="1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retendard" panose="02000503000000020004" pitchFamily="50" charset="-127"/>
                    <a:ea typeface="Pretendard" panose="02000503000000020004" pitchFamily="50" charset="-127"/>
                    <a:cs typeface="Pretendard" panose="02000503000000020004" pitchFamily="50" charset="-127"/>
                  </a:rPr>
                  <a:t>차면접</a:t>
                </a:r>
                <a:endParaRPr kumimoji="0" lang="en-US" altLang="ko-KR" sz="1396" b="0" i="0" u="none" strike="noStrike" kern="0" cap="none" spc="0" normalizeH="0" baseline="0" noProof="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black"/>
                  </a:solidFill>
                  <a:effectLst/>
                  <a:uLnTx/>
                  <a:uFillTx/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endParaRP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="" xmlns:a16="http://schemas.microsoft.com/office/drawing/2014/main" id="{302D2262-5403-FF1B-A2F9-94D1CA9C7B7B}"/>
                  </a:ext>
                </a:extLst>
              </p:cNvPr>
              <p:cNvSpPr txBox="1"/>
              <p:nvPr/>
            </p:nvSpPr>
            <p:spPr>
              <a:xfrm>
                <a:off x="4625912" y="43418896"/>
                <a:ext cx="756937" cy="3071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396" b="0" i="0" u="none" strike="noStrike" kern="0" cap="none" spc="0" normalizeH="0" baseline="0" noProof="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retendard" panose="02000503000000020004" pitchFamily="50" charset="-127"/>
                    <a:ea typeface="Pretendard" panose="02000503000000020004" pitchFamily="50" charset="-127"/>
                    <a:cs typeface="Pretendard" panose="02000503000000020004" pitchFamily="50" charset="-127"/>
                  </a:rPr>
                  <a:t>2</a:t>
                </a:r>
                <a:r>
                  <a:rPr kumimoji="0" lang="ko-KR" altLang="en-US" sz="1396" b="0" i="0" u="none" strike="noStrike" kern="0" cap="none" spc="0" normalizeH="0" baseline="0" noProof="0" dirty="0" err="1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retendard" panose="02000503000000020004" pitchFamily="50" charset="-127"/>
                    <a:ea typeface="Pretendard" panose="02000503000000020004" pitchFamily="50" charset="-127"/>
                    <a:cs typeface="Pretendard" panose="02000503000000020004" pitchFamily="50" charset="-127"/>
                  </a:rPr>
                  <a:t>차면접</a:t>
                </a:r>
                <a:endParaRPr kumimoji="0" lang="en-US" altLang="ko-KR" sz="1396" b="0" i="0" u="none" strike="noStrike" kern="0" cap="none" spc="0" normalizeH="0" baseline="0" noProof="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black"/>
                  </a:solidFill>
                  <a:effectLst/>
                  <a:uLnTx/>
                  <a:uFillTx/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endParaRP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="" xmlns:a16="http://schemas.microsoft.com/office/drawing/2014/main" id="{26AEC806-68EB-B70B-9AE9-0D1AF8EA93D3}"/>
                  </a:ext>
                </a:extLst>
              </p:cNvPr>
              <p:cNvSpPr txBox="1"/>
              <p:nvPr/>
            </p:nvSpPr>
            <p:spPr>
              <a:xfrm>
                <a:off x="6010757" y="43418896"/>
                <a:ext cx="806632" cy="3071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396" b="0" i="0" u="none" strike="noStrike" kern="0" cap="none" spc="0" normalizeH="0" baseline="0" noProof="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retendard" panose="02000503000000020004" pitchFamily="50" charset="-127"/>
                    <a:ea typeface="Pretendard" panose="02000503000000020004" pitchFamily="50" charset="-127"/>
                    <a:cs typeface="Pretendard" panose="02000503000000020004" pitchFamily="50" charset="-127"/>
                  </a:rPr>
                  <a:t>채용검진</a:t>
                </a:r>
                <a:endParaRPr kumimoji="1" lang="ko-KR" altLang="en-US" sz="1396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endParaRPr>
              </a:p>
            </p:txBody>
          </p:sp>
          <p:sp>
            <p:nvSpPr>
              <p:cNvPr id="69" name="TextBox 68">
                <a:extLst>
                  <a:ext uri="{FF2B5EF4-FFF2-40B4-BE49-F238E27FC236}">
                    <a16:creationId xmlns="" xmlns:a16="http://schemas.microsoft.com/office/drawing/2014/main" id="{004B0673-064D-5BCF-963D-53AEBA6D8724}"/>
                  </a:ext>
                </a:extLst>
              </p:cNvPr>
              <p:cNvSpPr txBox="1"/>
              <p:nvPr/>
            </p:nvSpPr>
            <p:spPr>
              <a:xfrm>
                <a:off x="7677544" y="43418896"/>
                <a:ext cx="495649" cy="3071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396" b="0" i="0" u="none" strike="noStrike" kern="0" cap="none" spc="0" normalizeH="0" baseline="0" noProof="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retendard" panose="02000503000000020004" pitchFamily="50" charset="-127"/>
                    <a:ea typeface="Pretendard" panose="02000503000000020004" pitchFamily="50" charset="-127"/>
                    <a:cs typeface="Pretendard" panose="02000503000000020004" pitchFamily="50" charset="-127"/>
                  </a:rPr>
                  <a:t>입사</a:t>
                </a:r>
                <a:endParaRPr kumimoji="0" lang="en-US" altLang="ko-KR" sz="1396" b="0" i="0" u="none" strike="noStrike" kern="0" cap="none" spc="0" normalizeH="0" baseline="0" noProof="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black"/>
                  </a:solidFill>
                  <a:effectLst/>
                  <a:uLnTx/>
                  <a:uFillTx/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endParaRPr>
              </a:p>
            </p:txBody>
          </p:sp>
          <p:pic>
            <p:nvPicPr>
              <p:cNvPr id="70" name="그림 69">
                <a:extLst>
                  <a:ext uri="{FF2B5EF4-FFF2-40B4-BE49-F238E27FC236}">
                    <a16:creationId xmlns="" xmlns:a16="http://schemas.microsoft.com/office/drawing/2014/main" id="{0C78AED8-CBA8-CE7B-AB0E-271DE9BFF4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68579" y="42507876"/>
                <a:ext cx="667359" cy="721260"/>
              </a:xfrm>
              <a:prstGeom prst="rect">
                <a:avLst/>
              </a:prstGeom>
            </p:spPr>
          </p:pic>
          <p:pic>
            <p:nvPicPr>
              <p:cNvPr id="71" name="그림 70">
                <a:extLst>
                  <a:ext uri="{FF2B5EF4-FFF2-40B4-BE49-F238E27FC236}">
                    <a16:creationId xmlns="" xmlns:a16="http://schemas.microsoft.com/office/drawing/2014/main" id="{ABD63B3B-C23A-82E7-CEC6-C5393B478F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934264" y="42529441"/>
                <a:ext cx="667359" cy="683299"/>
              </a:xfrm>
              <a:prstGeom prst="rect">
                <a:avLst/>
              </a:prstGeom>
            </p:spPr>
          </p:pic>
          <p:pic>
            <p:nvPicPr>
              <p:cNvPr id="72" name="그림 71">
                <a:extLst>
                  <a:ext uri="{FF2B5EF4-FFF2-40B4-BE49-F238E27FC236}">
                    <a16:creationId xmlns="" xmlns:a16="http://schemas.microsoft.com/office/drawing/2014/main" id="{F696650F-E140-5157-E354-5167FBC9B5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299949" y="42482847"/>
                <a:ext cx="667359" cy="765296"/>
              </a:xfrm>
              <a:prstGeom prst="rect">
                <a:avLst/>
              </a:prstGeom>
            </p:spPr>
          </p:pic>
          <p:pic>
            <p:nvPicPr>
              <p:cNvPr id="73" name="그림 72">
                <a:extLst>
                  <a:ext uri="{FF2B5EF4-FFF2-40B4-BE49-F238E27FC236}">
                    <a16:creationId xmlns="" xmlns:a16="http://schemas.microsoft.com/office/drawing/2014/main" id="{98BF6E0D-874A-D046-8A95-086138D920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665636" y="42562366"/>
                <a:ext cx="716976" cy="625347"/>
              </a:xfrm>
              <a:prstGeom prst="rect">
                <a:avLst/>
              </a:prstGeom>
            </p:spPr>
          </p:pic>
          <p:pic>
            <p:nvPicPr>
              <p:cNvPr id="74" name="그림 73">
                <a:extLst>
                  <a:ext uri="{FF2B5EF4-FFF2-40B4-BE49-F238E27FC236}">
                    <a16:creationId xmlns="" xmlns:a16="http://schemas.microsoft.com/office/drawing/2014/main" id="{7C347DC1-A7AF-6945-E50B-75EA0422B6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087696" y="42532082"/>
                <a:ext cx="667359" cy="678651"/>
              </a:xfrm>
              <a:prstGeom prst="rect">
                <a:avLst/>
              </a:prstGeom>
            </p:spPr>
          </p:pic>
          <p:pic>
            <p:nvPicPr>
              <p:cNvPr id="75" name="그림 74">
                <a:extLst>
                  <a:ext uri="{FF2B5EF4-FFF2-40B4-BE49-F238E27FC236}">
                    <a16:creationId xmlns="" xmlns:a16="http://schemas.microsoft.com/office/drawing/2014/main" id="{B478D082-65AD-F3DF-2815-4DB13B294B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453373" y="42578907"/>
                <a:ext cx="899525" cy="596210"/>
              </a:xfrm>
              <a:prstGeom prst="rect">
                <a:avLst/>
              </a:prstGeom>
            </p:spPr>
          </p:pic>
          <p:sp>
            <p:nvSpPr>
              <p:cNvPr id="76" name="TextBox 75">
                <a:extLst>
                  <a:ext uri="{FF2B5EF4-FFF2-40B4-BE49-F238E27FC236}">
                    <a16:creationId xmlns="" xmlns:a16="http://schemas.microsoft.com/office/drawing/2014/main" id="{01A73185-7D5A-12F9-69AD-14FF419E07C0}"/>
                  </a:ext>
                </a:extLst>
              </p:cNvPr>
              <p:cNvSpPr txBox="1"/>
              <p:nvPr/>
            </p:nvSpPr>
            <p:spPr>
              <a:xfrm>
                <a:off x="1390135" y="42718888"/>
                <a:ext cx="394660" cy="3696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802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4447"/>
                    </a:solidFill>
                    <a:effectLst/>
                    <a:uLnTx/>
                    <a:uFillTx/>
                    <a:latin typeface="-apple-system"/>
                  </a:rPr>
                  <a:t>→</a:t>
                </a:r>
                <a:endParaRPr kumimoji="1" lang="ko-KR" altLang="en-US" sz="1802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="" xmlns:a16="http://schemas.microsoft.com/office/drawing/2014/main" id="{CAE4C9F0-37C2-81E9-8A09-6D8628C07182}"/>
                  </a:ext>
                </a:extLst>
              </p:cNvPr>
              <p:cNvSpPr txBox="1"/>
              <p:nvPr/>
            </p:nvSpPr>
            <p:spPr>
              <a:xfrm>
                <a:off x="2754482" y="42718888"/>
                <a:ext cx="394660" cy="3696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802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4447"/>
                    </a:solidFill>
                    <a:effectLst/>
                    <a:uLnTx/>
                    <a:uFillTx/>
                    <a:latin typeface="-apple-system"/>
                  </a:rPr>
                  <a:t>→</a:t>
                </a:r>
                <a:endParaRPr kumimoji="1" lang="ko-KR" altLang="en-US" sz="1802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="" xmlns:a16="http://schemas.microsoft.com/office/drawing/2014/main" id="{D013F943-0600-EA66-2559-619A4C06F00E}"/>
                  </a:ext>
                </a:extLst>
              </p:cNvPr>
              <p:cNvSpPr txBox="1"/>
              <p:nvPr/>
            </p:nvSpPr>
            <p:spPr>
              <a:xfrm>
                <a:off x="4122424" y="42718888"/>
                <a:ext cx="394660" cy="3696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802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4447"/>
                    </a:solidFill>
                    <a:effectLst/>
                    <a:uLnTx/>
                    <a:uFillTx/>
                    <a:latin typeface="-apple-system"/>
                  </a:rPr>
                  <a:t>→</a:t>
                </a:r>
                <a:endParaRPr kumimoji="1" lang="ko-KR" altLang="en-US" sz="1802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="" xmlns:a16="http://schemas.microsoft.com/office/drawing/2014/main" id="{8E9FD54B-7501-EBE5-CD33-449FD7A915C0}"/>
                  </a:ext>
                </a:extLst>
              </p:cNvPr>
              <p:cNvSpPr txBox="1"/>
              <p:nvPr/>
            </p:nvSpPr>
            <p:spPr>
              <a:xfrm>
                <a:off x="5548890" y="42718888"/>
                <a:ext cx="394660" cy="3696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802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4447"/>
                    </a:solidFill>
                    <a:effectLst/>
                    <a:uLnTx/>
                    <a:uFillTx/>
                    <a:latin typeface="-apple-system"/>
                  </a:rPr>
                  <a:t>→</a:t>
                </a:r>
                <a:endParaRPr kumimoji="1" lang="ko-KR" altLang="en-US" sz="1802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="" xmlns:a16="http://schemas.microsoft.com/office/drawing/2014/main" id="{887FA50B-2580-1C90-D6C2-99E4615DE33D}"/>
                  </a:ext>
                </a:extLst>
              </p:cNvPr>
              <p:cNvSpPr txBox="1"/>
              <p:nvPr/>
            </p:nvSpPr>
            <p:spPr>
              <a:xfrm>
                <a:off x="6902202" y="42718888"/>
                <a:ext cx="394660" cy="3696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802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4447"/>
                    </a:solidFill>
                    <a:effectLst/>
                    <a:uLnTx/>
                    <a:uFillTx/>
                    <a:latin typeface="-apple-system"/>
                  </a:rPr>
                  <a:t>→</a:t>
                </a:r>
                <a:endParaRPr kumimoji="1" lang="ko-KR" altLang="en-US" sz="1802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63" name="그림 62">
              <a:extLst>
                <a:ext uri="{FF2B5EF4-FFF2-40B4-BE49-F238E27FC236}">
                  <a16:creationId xmlns="" xmlns:a16="http://schemas.microsoft.com/office/drawing/2014/main" id="{36FE4624-11DA-4790-732B-0322D1C32FB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8447" y="41476232"/>
              <a:ext cx="440001" cy="426155"/>
            </a:xfrm>
            <a:prstGeom prst="rect">
              <a:avLst/>
            </a:prstGeom>
          </p:spPr>
        </p:pic>
      </p:grpSp>
      <p:pic>
        <p:nvPicPr>
          <p:cNvPr id="81" name="그림 80">
            <a:extLst>
              <a:ext uri="{FF2B5EF4-FFF2-40B4-BE49-F238E27FC236}">
                <a16:creationId xmlns="" xmlns:a16="http://schemas.microsoft.com/office/drawing/2014/main" id="{0AB3D64B-2C23-BF7F-BA84-DD583B45CE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447" y="18086670"/>
            <a:ext cx="440001" cy="426155"/>
          </a:xfrm>
          <a:prstGeom prst="rect">
            <a:avLst/>
          </a:prstGeom>
        </p:spPr>
      </p:pic>
      <p:pic>
        <p:nvPicPr>
          <p:cNvPr id="82" name="그림 81">
            <a:extLst>
              <a:ext uri="{FF2B5EF4-FFF2-40B4-BE49-F238E27FC236}">
                <a16:creationId xmlns="" xmlns:a16="http://schemas.microsoft.com/office/drawing/2014/main" id="{F777F357-9496-7EE3-6E69-FD39FA4B09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860" y="22080229"/>
            <a:ext cx="440001" cy="416214"/>
          </a:xfrm>
          <a:prstGeom prst="rect">
            <a:avLst/>
          </a:prstGeom>
        </p:spPr>
      </p:pic>
      <p:pic>
        <p:nvPicPr>
          <p:cNvPr id="83" name="그림 82">
            <a:extLst>
              <a:ext uri="{FF2B5EF4-FFF2-40B4-BE49-F238E27FC236}">
                <a16:creationId xmlns="" xmlns:a16="http://schemas.microsoft.com/office/drawing/2014/main" id="{5DFF0563-7E4C-321F-9E41-515F5DB8EE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655" y="23771158"/>
            <a:ext cx="440001" cy="416214"/>
          </a:xfrm>
          <a:prstGeom prst="rect">
            <a:avLst/>
          </a:prstGeom>
        </p:spPr>
      </p:pic>
      <p:graphicFrame>
        <p:nvGraphicFramePr>
          <p:cNvPr id="84" name="표 83">
            <a:extLst>
              <a:ext uri="{FF2B5EF4-FFF2-40B4-BE49-F238E27FC236}">
                <a16:creationId xmlns="" xmlns:a16="http://schemas.microsoft.com/office/drawing/2014/main" id="{88C263C8-354A-43AF-369D-76A723DA37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748509"/>
              </p:ext>
            </p:extLst>
          </p:nvPr>
        </p:nvGraphicFramePr>
        <p:xfrm>
          <a:off x="215901" y="15810703"/>
          <a:ext cx="8684106" cy="1876179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2870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278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2956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46657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7976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85166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7169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latinLnBrk="1" hangingPunct="1"/>
                      <a:r>
                        <a:rPr lang="ko-KR" altLang="en-US" sz="1600" b="1" i="0" kern="120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bg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구분</a:t>
                      </a:r>
                    </a:p>
                  </a:txBody>
                  <a:tcPr marL="95100" marR="95100" marT="47550" marB="475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2525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latinLnBrk="1" hangingPunct="1"/>
                      <a:r>
                        <a:rPr lang="ko-KR" altLang="en-US" sz="1600" b="1" i="0" kern="120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bg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직무</a:t>
                      </a:r>
                    </a:p>
                  </a:txBody>
                  <a:tcPr marL="95100" marR="95100" marT="47550" marB="475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2525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latinLnBrk="1" hangingPunct="1"/>
                      <a:r>
                        <a:rPr lang="ko-KR" altLang="en-US" sz="1600" b="1" i="0" kern="120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bg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급여</a:t>
                      </a:r>
                    </a:p>
                  </a:txBody>
                  <a:tcPr marL="95100" marR="95100" marT="47550" marB="475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2525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latinLnBrk="1" hangingPunct="1"/>
                      <a:r>
                        <a:rPr lang="ko-KR" altLang="en-US" sz="1600" b="1" i="0" kern="120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bg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복리후생</a:t>
                      </a:r>
                    </a:p>
                  </a:txBody>
                  <a:tcPr marL="95100" marR="95100" marT="47550" marB="475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2525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latinLnBrk="1" hangingPunct="1"/>
                      <a:r>
                        <a:rPr lang="ko-KR" altLang="en-US" sz="1600" b="1" i="0" kern="120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bg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근무기준</a:t>
                      </a:r>
                    </a:p>
                  </a:txBody>
                  <a:tcPr marL="95100" marR="95100" marT="47550" marB="475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2525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latinLnBrk="1" hangingPunct="1"/>
                      <a:r>
                        <a:rPr lang="ko-KR" altLang="en-US" sz="1600" b="1" i="0" kern="120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bg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고용형태</a:t>
                      </a:r>
                    </a:p>
                  </a:txBody>
                  <a:tcPr marL="95100" marR="95100" marT="47550" marB="475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2525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04484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신입</a:t>
                      </a:r>
                      <a:endParaRPr kumimoji="0" lang="en-US" altLang="ko-KR" sz="1400" b="0" i="0" u="none" strike="noStrike" kern="1200" cap="none" spc="0" normalizeH="0" baseline="0" noProof="0" dirty="0">
                        <a:ln>
                          <a:solidFill>
                            <a:prstClr val="white">
                              <a:alpha val="0"/>
                            </a:prstClr>
                          </a:solidFill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187206" marR="95100" marT="47550" marB="475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환경관리</a:t>
                      </a:r>
                      <a:endParaRPr kumimoji="0" lang="ko-KR" altLang="en-US" sz="1400" b="0" i="0" u="none" strike="noStrike" kern="1200" cap="none" spc="0" normalizeH="0" baseline="0" dirty="0" smtClean="0">
                        <a:ln>
                          <a:solidFill>
                            <a:prstClr val="white">
                              <a:alpha val="0"/>
                            </a:prstClr>
                          </a:solidFill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187206" marR="95100" marT="47550" marB="4755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당사 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규정에 따름</a:t>
                      </a:r>
                      <a:endParaRPr kumimoji="0" lang="en-US" altLang="ko-KR" sz="1400" b="0" i="0" u="none" strike="noStrike" kern="1200" cap="none" spc="0" normalizeH="0" baseline="0" noProof="0" dirty="0">
                        <a:ln>
                          <a:solidFill>
                            <a:prstClr val="white">
                              <a:alpha val="0"/>
                            </a:prstClr>
                          </a:solidFill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187206" marR="95100" marT="47550" marB="4755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•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휴가비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/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자기개발비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/</a:t>
                      </a:r>
                      <a:br>
                        <a:rPr kumimoji="0" lang="en-US" altLang="ko-KR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</a:b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   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귀향여비 등 지급</a:t>
                      </a:r>
                      <a:endParaRPr kumimoji="0" lang="en-US" altLang="ko-KR" sz="1400" b="0" i="0" u="none" strike="noStrike" kern="1200" cap="none" spc="0" normalizeH="0" baseline="0" noProof="0" dirty="0">
                        <a:ln>
                          <a:solidFill>
                            <a:prstClr val="white">
                              <a:alpha val="0"/>
                            </a:prstClr>
                          </a:solidFill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•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자녀학자금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 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지원 등</a:t>
                      </a:r>
                      <a:endParaRPr kumimoji="0" lang="en-US" altLang="ko-KR" sz="1400" b="0" i="0" u="none" strike="noStrike" kern="1200" cap="none" spc="0" normalizeH="0" baseline="0" noProof="0" dirty="0">
                        <a:ln>
                          <a:solidFill>
                            <a:prstClr val="white">
                              <a:alpha val="0"/>
                            </a:prstClr>
                          </a:solidFill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•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성과급 및 격려금 별도</a:t>
                      </a:r>
                      <a:endParaRPr kumimoji="0" lang="en-US" altLang="ko-KR" sz="1400" b="0" i="0" u="none" strike="noStrike" kern="1200" cap="none" spc="0" normalizeH="0" baseline="0" noProof="0" dirty="0">
                        <a:ln>
                          <a:solidFill>
                            <a:prstClr val="white">
                              <a:alpha val="0"/>
                            </a:prstClr>
                          </a:solidFill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187206" marR="95100" marT="47550" marB="4755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월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~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금</a:t>
                      </a:r>
                      <a:endParaRPr kumimoji="0" lang="en-US" altLang="ko-KR" sz="1400" b="0" i="0" u="none" strike="noStrike" kern="1200" cap="none" spc="0" normalizeH="0" baseline="0" noProof="0" dirty="0">
                        <a:ln>
                          <a:solidFill>
                            <a:prstClr val="white">
                              <a:alpha val="0"/>
                            </a:prstClr>
                          </a:solidFill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(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주 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5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일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,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40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시간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)</a:t>
                      </a:r>
                    </a:p>
                  </a:txBody>
                  <a:tcPr marL="187206" marR="95100" marT="47550" marB="4755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정규직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/>
                      </a:r>
                      <a:br>
                        <a:rPr kumimoji="0" lang="en-US" altLang="ko-KR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</a:b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(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신입사원의 경우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 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시용기간 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3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개월 후 정규직 전환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)</a:t>
                      </a:r>
                    </a:p>
                  </a:txBody>
                  <a:tcPr marL="187206" marR="95100" marT="47550" marB="4755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5" name="TextBox 84">
            <a:extLst>
              <a:ext uri="{FF2B5EF4-FFF2-40B4-BE49-F238E27FC236}">
                <a16:creationId xmlns="" xmlns:a16="http://schemas.microsoft.com/office/drawing/2014/main" id="{8947DC4E-EE04-527C-0867-D23A52ED5613}"/>
              </a:ext>
            </a:extLst>
          </p:cNvPr>
          <p:cNvSpPr txBox="1"/>
          <p:nvPr/>
        </p:nvSpPr>
        <p:spPr>
          <a:xfrm>
            <a:off x="804959" y="15085553"/>
            <a:ext cx="7089355" cy="421269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>
              <a:lnSpc>
                <a:spcPts val="2285"/>
              </a:lnSpc>
            </a:pPr>
            <a:r>
              <a:rPr lang="ko-KR" altLang="en-US" sz="2800" b="1" spc="-156" dirty="0">
                <a:solidFill>
                  <a:srgbClr val="42525B"/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</a:rPr>
              <a:t>근로조건</a:t>
            </a:r>
            <a:endParaRPr lang="en-US" altLang="ko-KR" sz="2800" b="1" spc="-156" dirty="0">
              <a:solidFill>
                <a:srgbClr val="42525B"/>
              </a:solidFill>
              <a:latin typeface="SB 어그로 Medium" panose="02020603020101020101" pitchFamily="18" charset="-127"/>
              <a:ea typeface="SB 어그로 Medium" panose="02020603020101020101" pitchFamily="18" charset="-127"/>
            </a:endParaRPr>
          </a:p>
        </p:txBody>
      </p:sp>
      <p:pic>
        <p:nvPicPr>
          <p:cNvPr id="86" name="그림 85">
            <a:extLst>
              <a:ext uri="{FF2B5EF4-FFF2-40B4-BE49-F238E27FC236}">
                <a16:creationId xmlns="" xmlns:a16="http://schemas.microsoft.com/office/drawing/2014/main" id="{F8AB9197-7A4A-3E27-2E68-C185424819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447" y="15024025"/>
            <a:ext cx="440001" cy="416214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="" xmlns:a16="http://schemas.microsoft.com/office/drawing/2014/main" id="{071DCDC3-336C-D592-B0CF-6EACEFDEEFEC}"/>
              </a:ext>
            </a:extLst>
          </p:cNvPr>
          <p:cNvSpPr txBox="1"/>
          <p:nvPr/>
        </p:nvSpPr>
        <p:spPr>
          <a:xfrm>
            <a:off x="248045" y="18711031"/>
            <a:ext cx="8803357" cy="682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85"/>
              </a:lnSpc>
            </a:pPr>
            <a: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 · </a:t>
            </a:r>
            <a:r>
              <a:rPr lang="ko-KR" altLang="en-US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접수기간 </a:t>
            </a:r>
            <a: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: 2026. </a:t>
            </a:r>
            <a:r>
              <a:rPr lang="en-US" altLang="ko-KR" sz="1396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5. </a:t>
            </a:r>
            <a:r>
              <a:rPr lang="en-US" altLang="ko-KR" sz="1396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18 (</a:t>
            </a:r>
            <a:r>
              <a:rPr lang="ko-KR" altLang="en-US" sz="1396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월</a:t>
            </a:r>
            <a:r>
              <a:rPr lang="en-US" altLang="ko-KR" sz="1396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) </a:t>
            </a:r>
            <a: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~ </a:t>
            </a:r>
            <a:r>
              <a:rPr lang="en-US" altLang="ko-KR" sz="1396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5. </a:t>
            </a:r>
            <a:r>
              <a:rPr lang="en-US" altLang="ko-KR" sz="1396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25 (</a:t>
            </a:r>
            <a:r>
              <a:rPr lang="ko-KR" altLang="en-US" sz="1396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월</a:t>
            </a:r>
            <a:r>
              <a:rPr lang="en-US" altLang="ko-KR" sz="1396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) </a:t>
            </a:r>
            <a: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23:59</a:t>
            </a:r>
            <a:r>
              <a:rPr lang="ko-KR" altLang="en-US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까지</a:t>
            </a:r>
            <a: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/>
            </a:r>
            <a:b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</a:br>
            <a: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 · </a:t>
            </a:r>
            <a:r>
              <a:rPr lang="ko-KR" altLang="en-US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접수방법 </a:t>
            </a:r>
            <a: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: </a:t>
            </a:r>
            <a:r>
              <a:rPr lang="ko-KR" altLang="en-US" sz="1396" dirty="0" err="1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세아제강</a:t>
            </a:r>
            <a:r>
              <a:rPr lang="ko-KR" altLang="en-US" sz="1396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 </a:t>
            </a:r>
            <a:r>
              <a:rPr lang="ko-KR" altLang="en-US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채용 홈페이지 </a:t>
            </a:r>
            <a: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(</a:t>
            </a:r>
            <a: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  <a:hlinkClick r:id="rId12"/>
              </a:rPr>
              <a:t>http://seahsteel.recruiter.co.kr</a:t>
            </a:r>
            <a:r>
              <a:rPr lang="en-US" altLang="ko-KR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)</a:t>
            </a:r>
            <a:r>
              <a:rPr lang="ko-KR" altLang="en-US" sz="1396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를 통해 인터넷 접수</a:t>
            </a:r>
            <a:endParaRPr lang="en-US" altLang="ko-KR" sz="1396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black"/>
              </a:solidFill>
              <a:latin typeface="Pretendard" panose="02000503000000020004" pitchFamily="50" charset="-127"/>
              <a:ea typeface="Pretendard" panose="02000503000000020004" pitchFamily="50" charset="-127"/>
              <a:cs typeface="Pretendard" panose="02000503000000020004" pitchFamily="50" charset="-127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="" xmlns:a16="http://schemas.microsoft.com/office/drawing/2014/main" id="{DF170850-C6F7-33DF-F55E-D99315B00B26}"/>
              </a:ext>
            </a:extLst>
          </p:cNvPr>
          <p:cNvSpPr txBox="1"/>
          <p:nvPr/>
        </p:nvSpPr>
        <p:spPr>
          <a:xfrm>
            <a:off x="804959" y="18166208"/>
            <a:ext cx="7089355" cy="421270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>
              <a:lnSpc>
                <a:spcPts val="2285"/>
              </a:lnSpc>
            </a:pPr>
            <a:r>
              <a:rPr lang="ko-KR" altLang="en-US" sz="2800" b="1" spc="-156" dirty="0">
                <a:solidFill>
                  <a:srgbClr val="42525B"/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</a:rPr>
              <a:t>지원서 접수</a:t>
            </a:r>
            <a:endParaRPr lang="en-US" altLang="ko-KR" sz="2800" b="1" spc="-156" dirty="0">
              <a:solidFill>
                <a:srgbClr val="42525B"/>
              </a:solidFill>
              <a:latin typeface="SB 어그로 Medium" panose="02020603020101020101" pitchFamily="18" charset="-127"/>
              <a:ea typeface="SB 어그로 Medium" panose="02020603020101020101" pitchFamily="18" charset="-127"/>
            </a:endParaRPr>
          </a:p>
        </p:txBody>
      </p:sp>
      <p:grpSp>
        <p:nvGrpSpPr>
          <p:cNvPr id="89" name="그룹 88">
            <a:extLst>
              <a:ext uri="{FF2B5EF4-FFF2-40B4-BE49-F238E27FC236}">
                <a16:creationId xmlns="" xmlns:a16="http://schemas.microsoft.com/office/drawing/2014/main" id="{5F68B608-66C7-8F8B-2D21-D4CE4BE34E0E}"/>
              </a:ext>
            </a:extLst>
          </p:cNvPr>
          <p:cNvGrpSpPr/>
          <p:nvPr/>
        </p:nvGrpSpPr>
        <p:grpSpPr>
          <a:xfrm>
            <a:off x="214655" y="25949767"/>
            <a:ext cx="6605160" cy="511307"/>
            <a:chOff x="214655" y="48342039"/>
            <a:chExt cx="6605160" cy="511307"/>
          </a:xfrm>
        </p:grpSpPr>
        <p:sp>
          <p:nvSpPr>
            <p:cNvPr id="90" name="TextBox 89">
              <a:extLst>
                <a:ext uri="{FF2B5EF4-FFF2-40B4-BE49-F238E27FC236}">
                  <a16:creationId xmlns="" xmlns:a16="http://schemas.microsoft.com/office/drawing/2014/main" id="{A6A73D22-B810-F168-F5D0-19766E77F295}"/>
                </a:ext>
              </a:extLst>
            </p:cNvPr>
            <p:cNvSpPr txBox="1"/>
            <p:nvPr/>
          </p:nvSpPr>
          <p:spPr>
            <a:xfrm>
              <a:off x="804959" y="48441695"/>
              <a:ext cx="6014856" cy="41165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>
              <a:defPPr>
                <a:defRPr lang="ko-KR"/>
              </a:defPPr>
              <a:lvl1pPr>
                <a:lnSpc>
                  <a:spcPts val="2200"/>
                </a:lnSpc>
                <a:defRPr sz="1700" b="1" spc="-150">
                  <a:solidFill>
                    <a:srgbClr val="E6452A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defRPr>
              </a:lvl1pPr>
            </a:lstStyle>
            <a:p>
              <a:r>
                <a:rPr lang="ko-KR" altLang="en-US" sz="2800" dirty="0">
                  <a:solidFill>
                    <a:srgbClr val="42525B"/>
                  </a:solidFill>
                  <a:latin typeface="SB 어그로 Medium" panose="02020603020101020101" pitchFamily="18" charset="-127"/>
                  <a:ea typeface="SB 어그로 Medium" panose="02020603020101020101" pitchFamily="18" charset="-127"/>
                </a:rPr>
                <a:t>직무 소개</a:t>
              </a:r>
              <a:endParaRPr lang="en-US" altLang="ko-KR" sz="2800" dirty="0">
                <a:solidFill>
                  <a:srgbClr val="42525B"/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</a:endParaRPr>
            </a:p>
          </p:txBody>
        </p:sp>
        <p:pic>
          <p:nvPicPr>
            <p:cNvPr id="91" name="그림 90">
              <a:extLst>
                <a:ext uri="{FF2B5EF4-FFF2-40B4-BE49-F238E27FC236}">
                  <a16:creationId xmlns="" xmlns:a16="http://schemas.microsoft.com/office/drawing/2014/main" id="{8F7C5B8D-A0DA-E0A2-4781-FB3EB7A24F9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4655" y="48342039"/>
              <a:ext cx="440001" cy="416214"/>
            </a:xfrm>
            <a:prstGeom prst="rect">
              <a:avLst/>
            </a:prstGeom>
          </p:spPr>
        </p:pic>
      </p:grpSp>
      <p:sp>
        <p:nvSpPr>
          <p:cNvPr id="92" name="사각형: 둥근 모서리 1">
            <a:extLst>
              <a:ext uri="{FF2B5EF4-FFF2-40B4-BE49-F238E27FC236}">
                <a16:creationId xmlns="" xmlns:a16="http://schemas.microsoft.com/office/drawing/2014/main" id="{2FDB336C-0DE0-0DB5-DCC6-F5A9378EBD1E}"/>
              </a:ext>
            </a:extLst>
          </p:cNvPr>
          <p:cNvSpPr/>
          <p:nvPr/>
        </p:nvSpPr>
        <p:spPr>
          <a:xfrm>
            <a:off x="804959" y="26684015"/>
            <a:ext cx="7547939" cy="575633"/>
          </a:xfrm>
          <a:prstGeom prst="roundRect">
            <a:avLst/>
          </a:prstGeom>
          <a:solidFill>
            <a:srgbClr val="DC462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B 어그로 Medium" panose="02020603020101020101" pitchFamily="18" charset="-127"/>
                <a:ea typeface="SB 어그로 Medium" panose="02020603020101020101" pitchFamily="18" charset="-127"/>
                <a:cs typeface="+mn-cs"/>
              </a:rPr>
              <a:t>[</a:t>
            </a:r>
            <a:r>
              <a:rPr kumimoji="0" lang="ko-KR" altLang="en-US" sz="18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B 어그로 Medium" panose="02020603020101020101" pitchFamily="18" charset="-127"/>
                <a:ea typeface="SB 어그로 Medium" panose="02020603020101020101" pitchFamily="18" charset="-127"/>
                <a:cs typeface="+mn-cs"/>
              </a:rPr>
              <a:t>세아</a:t>
            </a:r>
            <a:r>
              <a: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B 어그로 Medium" panose="02020603020101020101" pitchFamily="18" charset="-127"/>
                <a:ea typeface="SB 어그로 Medium" panose="02020603020101020101" pitchFamily="18" charset="-127"/>
                <a:cs typeface="+mn-cs"/>
              </a:rPr>
              <a:t> 선배들의 직무소개</a:t>
            </a: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B 어그로 Medium" panose="02020603020101020101" pitchFamily="18" charset="-127"/>
                <a:ea typeface="SB 어그로 Medium" panose="02020603020101020101" pitchFamily="18" charset="-127"/>
                <a:cs typeface="+mn-cs"/>
              </a:rPr>
              <a:t>]</a:t>
            </a:r>
            <a:r>
              <a: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B 어그로 Medium" panose="02020603020101020101" pitchFamily="18" charset="-127"/>
                <a:ea typeface="SB 어그로 Medium" panose="02020603020101020101" pitchFamily="18" charset="-127"/>
                <a:cs typeface="+mn-cs"/>
              </a:rPr>
              <a:t> 바로가기 →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43231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1851</TotalTime>
  <Words>222</Words>
  <Application>Microsoft Office PowerPoint</Application>
  <PresentationFormat>사용자 지정</PresentationFormat>
  <Paragraphs>67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11" baseType="lpstr">
      <vt:lpstr>-apple-system</vt:lpstr>
      <vt:lpstr>Pretendard</vt:lpstr>
      <vt:lpstr>Pretendard ExtraBold</vt:lpstr>
      <vt:lpstr>Pretendard Medium</vt:lpstr>
      <vt:lpstr>SB 어그로 Medium</vt:lpstr>
      <vt:lpstr>맑은 고딕</vt:lpstr>
      <vt:lpstr>Arial</vt:lpstr>
      <vt:lpstr>Calibri</vt:lpstr>
      <vt:lpstr>Calibri Light</vt:lpstr>
      <vt:lpstr>Office 2013 - 2022 테마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정 진성</dc:creator>
  <cp:lastModifiedBy>SeAH</cp:lastModifiedBy>
  <cp:revision>374</cp:revision>
  <dcterms:created xsi:type="dcterms:W3CDTF">2024-01-09T07:36:50Z</dcterms:created>
  <dcterms:modified xsi:type="dcterms:W3CDTF">2026-05-18T03:06:09Z</dcterms:modified>
</cp:coreProperties>
</file>